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55" r:id="rId5"/>
  </p:sldMasterIdLst>
  <p:notesMasterIdLst>
    <p:notesMasterId r:id="rId29"/>
  </p:notesMasterIdLst>
  <p:handoutMasterIdLst>
    <p:handoutMasterId r:id="rId30"/>
  </p:handoutMasterIdLst>
  <p:sldIdLst>
    <p:sldId id="355" r:id="rId6"/>
    <p:sldId id="2076136652" r:id="rId7"/>
    <p:sldId id="505" r:id="rId8"/>
    <p:sldId id="477" r:id="rId9"/>
    <p:sldId id="2076136687" r:id="rId10"/>
    <p:sldId id="2076136685" r:id="rId11"/>
    <p:sldId id="2076136686" r:id="rId12"/>
    <p:sldId id="509" r:id="rId13"/>
    <p:sldId id="2076136653" r:id="rId14"/>
    <p:sldId id="2076136654" r:id="rId15"/>
    <p:sldId id="2076136655" r:id="rId16"/>
    <p:sldId id="513" r:id="rId17"/>
    <p:sldId id="2076136656" r:id="rId18"/>
    <p:sldId id="484" r:id="rId19"/>
    <p:sldId id="512" r:id="rId20"/>
    <p:sldId id="510" r:id="rId21"/>
    <p:sldId id="2076136657" r:id="rId22"/>
    <p:sldId id="2076136683" r:id="rId23"/>
    <p:sldId id="2076136681" r:id="rId24"/>
    <p:sldId id="2076136680" r:id="rId25"/>
    <p:sldId id="2076136682" r:id="rId26"/>
    <p:sldId id="2076136684" r:id="rId27"/>
    <p:sldId id="2076136667" r:id="rId2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userDrawn="1">
          <p15:clr>
            <a:srgbClr val="A4A3A4"/>
          </p15:clr>
        </p15:guide>
        <p15:guide id="6" pos="7680" userDrawn="1">
          <p15:clr>
            <a:srgbClr val="A4A3A4"/>
          </p15:clr>
        </p15:guide>
        <p15:guide id="7" orient="horz"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346F6B-DC83-1651-DC7E-19E5D11D7149}" name="Scholten, Lexi" initials="LS" userId="S::Lexi.Scholten@bakertilly.com::4740c6f8-b8c2-4fc1-9744-f68a1d084ac5" providerId="AD"/>
  <p188:author id="{8246799E-504A-596A-51B3-3AE8DC83991E}" name="McKenna, Valerie J." initials="MVJ" userId="S::VMcKenna@seattlehousing.org::d7d4114d-31ce-482d-a867-3be3ca79f8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8F"/>
    <a:srgbClr val="FF5959"/>
    <a:srgbClr val="FF6161"/>
    <a:srgbClr val="00BAB3"/>
    <a:srgbClr val="25BAA7"/>
    <a:srgbClr val="CD6C54"/>
    <a:srgbClr val="612638"/>
    <a:srgbClr val="45484E"/>
    <a:srgbClr val="FF6C54"/>
    <a:srgbClr val="97979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91889" autoAdjust="0"/>
  </p:normalViewPr>
  <p:slideViewPr>
    <p:cSldViewPr snapToGrid="0" showGuides="1">
      <p:cViewPr varScale="1">
        <p:scale>
          <a:sx n="102" d="100"/>
          <a:sy n="102" d="100"/>
        </p:scale>
        <p:origin x="822" y="114"/>
      </p:cViewPr>
      <p:guideLst>
        <p:guide/>
        <p:guide pos="7680"/>
        <p:guide orient="horz"/>
      </p:guideLst>
    </p:cSldViewPr>
  </p:slideViewPr>
  <p:notesTextViewPr>
    <p:cViewPr>
      <p:scale>
        <a:sx n="1" d="1"/>
        <a:sy n="1" d="1"/>
      </p:scale>
      <p:origin x="0" y="0"/>
    </p:cViewPr>
  </p:notesTextViewPr>
  <p:notesViewPr>
    <p:cSldViewPr snapToGrid="0" showGuides="1">
      <p:cViewPr varScale="1">
        <p:scale>
          <a:sx n="86" d="100"/>
          <a:sy n="86" d="100"/>
        </p:scale>
        <p:origin x="277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05454-3FC1-410B-AB61-E4CAE94456AB}" type="doc">
      <dgm:prSet loTypeId="urn:microsoft.com/office/officeart/2005/8/layout/cycle5" loCatId="cycle" qsTypeId="urn:microsoft.com/office/officeart/2005/8/quickstyle/simple2" qsCatId="simple" csTypeId="urn:microsoft.com/office/officeart/2005/8/colors/accent2_2" csCatId="accent2" phldr="1"/>
      <dgm:spPr/>
      <dgm:t>
        <a:bodyPr/>
        <a:lstStyle/>
        <a:p>
          <a:endParaRPr lang="en-US"/>
        </a:p>
      </dgm:t>
    </dgm:pt>
    <dgm:pt modelId="{257BDD5E-7C6A-4BDF-8D38-A3EFEEF57831}">
      <dgm:prSet phldrT="[Text]" custT="1"/>
      <dgm:spPr/>
      <dgm:t>
        <a:bodyPr/>
        <a:lstStyle/>
        <a:p>
          <a:r>
            <a:rPr lang="en-US" sz="1400" b="1" dirty="0"/>
            <a:t>Data Collection</a:t>
          </a:r>
        </a:p>
      </dgm:t>
    </dgm:pt>
    <dgm:pt modelId="{25649FF4-ACFF-48ED-A2D1-FED64CCF2EBE}" type="parTrans" cxnId="{DB881C9E-F5D1-41CA-8D65-301B68074D80}">
      <dgm:prSet/>
      <dgm:spPr/>
      <dgm:t>
        <a:bodyPr/>
        <a:lstStyle/>
        <a:p>
          <a:endParaRPr lang="en-US"/>
        </a:p>
      </dgm:t>
    </dgm:pt>
    <dgm:pt modelId="{A7FF55C8-7DEB-4AD2-8BFF-1DCCC7A0C808}" type="sibTrans" cxnId="{DB881C9E-F5D1-41CA-8D65-301B68074D80}">
      <dgm:prSet/>
      <dgm:spPr/>
      <dgm:t>
        <a:bodyPr/>
        <a:lstStyle/>
        <a:p>
          <a:endParaRPr lang="en-US"/>
        </a:p>
      </dgm:t>
    </dgm:pt>
    <dgm:pt modelId="{A8DC9F47-F972-4C48-80A2-D5C965124BA5}">
      <dgm:prSet phldrT="[Text]" custT="1"/>
      <dgm:spPr/>
      <dgm:t>
        <a:bodyPr/>
        <a:lstStyle/>
        <a:p>
          <a:r>
            <a:rPr lang="en-US" sz="1400" b="1" dirty="0"/>
            <a:t>Position Review</a:t>
          </a:r>
        </a:p>
      </dgm:t>
    </dgm:pt>
    <dgm:pt modelId="{A350CF22-1B06-42A9-BEE8-647140E8EA91}" type="parTrans" cxnId="{860A77E1-AEDB-4C26-9AD6-3BBA3E04B6E9}">
      <dgm:prSet/>
      <dgm:spPr/>
      <dgm:t>
        <a:bodyPr/>
        <a:lstStyle/>
        <a:p>
          <a:endParaRPr lang="en-US"/>
        </a:p>
      </dgm:t>
    </dgm:pt>
    <dgm:pt modelId="{3EE95DE7-FC64-4496-9FC7-B7FB9FF589B7}" type="sibTrans" cxnId="{860A77E1-AEDB-4C26-9AD6-3BBA3E04B6E9}">
      <dgm:prSet/>
      <dgm:spPr/>
      <dgm:t>
        <a:bodyPr/>
        <a:lstStyle/>
        <a:p>
          <a:endParaRPr lang="en-US"/>
        </a:p>
      </dgm:t>
    </dgm:pt>
    <dgm:pt modelId="{5BB61445-15D2-46C3-A56C-DD46A6077262}">
      <dgm:prSet phldrT="[Text]" custT="1"/>
      <dgm:spPr/>
      <dgm:t>
        <a:bodyPr/>
        <a:lstStyle/>
        <a:p>
          <a:r>
            <a:rPr lang="en-US" sz="1400" b="1" dirty="0"/>
            <a:t>Pay Plan Development</a:t>
          </a:r>
        </a:p>
      </dgm:t>
    </dgm:pt>
    <dgm:pt modelId="{57DE692E-227C-473A-806C-19F5C0AED57A}" type="parTrans" cxnId="{9F900E67-71B1-436B-B3C0-59823348D315}">
      <dgm:prSet/>
      <dgm:spPr/>
      <dgm:t>
        <a:bodyPr/>
        <a:lstStyle/>
        <a:p>
          <a:endParaRPr lang="en-US"/>
        </a:p>
      </dgm:t>
    </dgm:pt>
    <dgm:pt modelId="{EC3E6754-7D37-471A-A8D0-CF30B72EEAD0}" type="sibTrans" cxnId="{9F900E67-71B1-436B-B3C0-59823348D315}">
      <dgm:prSet/>
      <dgm:spPr/>
      <dgm:t>
        <a:bodyPr/>
        <a:lstStyle/>
        <a:p>
          <a:endParaRPr lang="en-US"/>
        </a:p>
      </dgm:t>
    </dgm:pt>
    <dgm:pt modelId="{6E6E6B70-56DE-4736-A88C-7EB885664AEB}">
      <dgm:prSet phldrT="[Text]" custT="1"/>
      <dgm:spPr/>
      <dgm:t>
        <a:bodyPr spcFirstLastPara="0" vert="horz" wrap="square" lIns="53340" tIns="53340" rIns="53340" bIns="53340" numCol="1" spcCol="1270" anchor="ctr" anchorCtr="0"/>
        <a:lstStyle/>
        <a:p>
          <a:r>
            <a:rPr lang="en-US" sz="1400" b="1" kern="1200"/>
            <a:t>Project </a:t>
          </a:r>
          <a:r>
            <a:rPr lang="en-US" sz="1400" b="1" kern="1200">
              <a:latin typeface="Arial" panose="020B0604020202020204"/>
              <a:ea typeface="+mn-ea"/>
              <a:cs typeface="+mn-cs"/>
            </a:rPr>
            <a:t>Completion</a:t>
          </a:r>
          <a:endParaRPr lang="en-US" sz="1400" b="1" kern="1200" dirty="0">
            <a:latin typeface="Arial" panose="020B0604020202020204"/>
            <a:ea typeface="+mn-ea"/>
            <a:cs typeface="+mn-cs"/>
          </a:endParaRPr>
        </a:p>
      </dgm:t>
    </dgm:pt>
    <dgm:pt modelId="{011C6133-3B17-4C6E-817F-51777C56530D}" type="parTrans" cxnId="{C93C08E4-0CC3-426F-A6FD-797772F31BEB}">
      <dgm:prSet/>
      <dgm:spPr/>
      <dgm:t>
        <a:bodyPr/>
        <a:lstStyle/>
        <a:p>
          <a:endParaRPr lang="en-US"/>
        </a:p>
      </dgm:t>
    </dgm:pt>
    <dgm:pt modelId="{CCEA6B0B-AB9A-4126-8933-7E0341E02FCE}" type="sibTrans" cxnId="{C93C08E4-0CC3-426F-A6FD-797772F31BEB}">
      <dgm:prSet/>
      <dgm:spPr/>
      <dgm:t>
        <a:bodyPr/>
        <a:lstStyle/>
        <a:p>
          <a:endParaRPr lang="en-US"/>
        </a:p>
      </dgm:t>
    </dgm:pt>
    <dgm:pt modelId="{EFDD616C-DD50-4D37-BB1E-B0CDDBB1B60F}">
      <dgm:prSet phldrT="[Text]" custT="1"/>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US" sz="1400" b="1" kern="1200">
              <a:latin typeface="Arial" panose="020B0604020202020204"/>
              <a:ea typeface="+mn-ea"/>
              <a:cs typeface="+mn-cs"/>
            </a:rPr>
            <a:t>Market Assessment</a:t>
          </a:r>
          <a:endParaRPr lang="en-US" sz="1400" b="1" kern="1200" dirty="0">
            <a:latin typeface="Arial" panose="020B0604020202020204"/>
            <a:ea typeface="+mn-ea"/>
            <a:cs typeface="+mn-cs"/>
          </a:endParaRPr>
        </a:p>
      </dgm:t>
    </dgm:pt>
    <dgm:pt modelId="{D1CB1FE3-2CC3-48DE-B493-C79A6E0CF8EE}" type="parTrans" cxnId="{94C2BDF5-F159-4871-8E64-39F741FAD572}">
      <dgm:prSet/>
      <dgm:spPr/>
      <dgm:t>
        <a:bodyPr/>
        <a:lstStyle/>
        <a:p>
          <a:endParaRPr lang="en-US"/>
        </a:p>
      </dgm:t>
    </dgm:pt>
    <dgm:pt modelId="{483719D1-A235-4340-AFD7-D6E3CB2478F5}" type="sibTrans" cxnId="{94C2BDF5-F159-4871-8E64-39F741FAD572}">
      <dgm:prSet/>
      <dgm:spPr/>
      <dgm:t>
        <a:bodyPr/>
        <a:lstStyle/>
        <a:p>
          <a:endParaRPr lang="en-US"/>
        </a:p>
      </dgm:t>
    </dgm:pt>
    <dgm:pt modelId="{CCE4BAFE-7655-4D42-B4E4-183E2465BB4C}" type="pres">
      <dgm:prSet presAssocID="{E1D05454-3FC1-410B-AB61-E4CAE94456AB}" presName="cycle" presStyleCnt="0">
        <dgm:presLayoutVars>
          <dgm:dir/>
          <dgm:resizeHandles val="exact"/>
        </dgm:presLayoutVars>
      </dgm:prSet>
      <dgm:spPr/>
    </dgm:pt>
    <dgm:pt modelId="{6C9251BA-4BCE-43F2-9AA8-C2D9E74D82EE}" type="pres">
      <dgm:prSet presAssocID="{257BDD5E-7C6A-4BDF-8D38-A3EFEEF57831}" presName="node" presStyleLbl="node1" presStyleIdx="0" presStyleCnt="5">
        <dgm:presLayoutVars>
          <dgm:bulletEnabled val="1"/>
        </dgm:presLayoutVars>
      </dgm:prSet>
      <dgm:spPr/>
    </dgm:pt>
    <dgm:pt modelId="{8F7ABF77-826F-40CD-9FC0-9CB96CFD790D}" type="pres">
      <dgm:prSet presAssocID="{257BDD5E-7C6A-4BDF-8D38-A3EFEEF57831}" presName="spNode" presStyleCnt="0"/>
      <dgm:spPr/>
    </dgm:pt>
    <dgm:pt modelId="{A6D78C36-9999-4B40-B447-18119D2B8E89}" type="pres">
      <dgm:prSet presAssocID="{A7FF55C8-7DEB-4AD2-8BFF-1DCCC7A0C808}" presName="sibTrans" presStyleLbl="sibTrans1D1" presStyleIdx="0" presStyleCnt="5"/>
      <dgm:spPr/>
    </dgm:pt>
    <dgm:pt modelId="{4AD229A6-D666-4D31-8F69-898B202C8439}" type="pres">
      <dgm:prSet presAssocID="{A8DC9F47-F972-4C48-80A2-D5C965124BA5}" presName="node" presStyleLbl="node1" presStyleIdx="1" presStyleCnt="5">
        <dgm:presLayoutVars>
          <dgm:bulletEnabled val="1"/>
        </dgm:presLayoutVars>
      </dgm:prSet>
      <dgm:spPr/>
    </dgm:pt>
    <dgm:pt modelId="{20A4AA96-ABD1-4580-A90F-A723291BF483}" type="pres">
      <dgm:prSet presAssocID="{A8DC9F47-F972-4C48-80A2-D5C965124BA5}" presName="spNode" presStyleCnt="0"/>
      <dgm:spPr/>
    </dgm:pt>
    <dgm:pt modelId="{41217A08-A7DA-4285-8DED-D309EC87536F}" type="pres">
      <dgm:prSet presAssocID="{3EE95DE7-FC64-4496-9FC7-B7FB9FF589B7}" presName="sibTrans" presStyleLbl="sibTrans1D1" presStyleIdx="1" presStyleCnt="5"/>
      <dgm:spPr/>
    </dgm:pt>
    <dgm:pt modelId="{063A5078-D792-43D5-BECB-8A569585C442}" type="pres">
      <dgm:prSet presAssocID="{EFDD616C-DD50-4D37-BB1E-B0CDDBB1B60F}" presName="node" presStyleLbl="node1" presStyleIdx="2" presStyleCnt="5">
        <dgm:presLayoutVars>
          <dgm:bulletEnabled val="1"/>
        </dgm:presLayoutVars>
      </dgm:prSet>
      <dgm:spPr>
        <a:xfrm>
          <a:off x="2736072" y="4195525"/>
          <a:ext cx="1368685" cy="889645"/>
        </a:xfrm>
        <a:prstGeom prst="roundRect">
          <a:avLst/>
        </a:prstGeom>
      </dgm:spPr>
    </dgm:pt>
    <dgm:pt modelId="{F62196F2-ABF9-4CA7-BAD7-766DA815853E}" type="pres">
      <dgm:prSet presAssocID="{EFDD616C-DD50-4D37-BB1E-B0CDDBB1B60F}" presName="spNode" presStyleCnt="0"/>
      <dgm:spPr/>
    </dgm:pt>
    <dgm:pt modelId="{71BEAECF-4445-409F-8C1F-31D4239806CA}" type="pres">
      <dgm:prSet presAssocID="{483719D1-A235-4340-AFD7-D6E3CB2478F5}" presName="sibTrans" presStyleLbl="sibTrans1D1" presStyleIdx="2" presStyleCnt="5"/>
      <dgm:spPr/>
    </dgm:pt>
    <dgm:pt modelId="{1B166EC0-D3CD-44AB-B408-1B60DC48F47F}" type="pres">
      <dgm:prSet presAssocID="{5BB61445-15D2-46C3-A56C-DD46A6077262}" presName="node" presStyleLbl="node1" presStyleIdx="3" presStyleCnt="5">
        <dgm:presLayoutVars>
          <dgm:bulletEnabled val="1"/>
        </dgm:presLayoutVars>
      </dgm:prSet>
      <dgm:spPr/>
    </dgm:pt>
    <dgm:pt modelId="{CB6DCBF7-589E-442E-B3DB-BE324247BEF5}" type="pres">
      <dgm:prSet presAssocID="{5BB61445-15D2-46C3-A56C-DD46A6077262}" presName="spNode" presStyleCnt="0"/>
      <dgm:spPr/>
    </dgm:pt>
    <dgm:pt modelId="{DE0CE5EE-62AC-4843-A437-C45E00507DF6}" type="pres">
      <dgm:prSet presAssocID="{EC3E6754-7D37-471A-A8D0-CF30B72EEAD0}" presName="sibTrans" presStyleLbl="sibTrans1D1" presStyleIdx="3" presStyleCnt="5"/>
      <dgm:spPr/>
    </dgm:pt>
    <dgm:pt modelId="{AC54E67D-1686-4F88-A64D-BFA48BD09717}" type="pres">
      <dgm:prSet presAssocID="{6E6E6B70-56DE-4736-A88C-7EB885664AEB}" presName="node" presStyleLbl="node1" presStyleIdx="4" presStyleCnt="5">
        <dgm:presLayoutVars>
          <dgm:bulletEnabled val="1"/>
        </dgm:presLayoutVars>
      </dgm:prSet>
      <dgm:spPr>
        <a:xfrm>
          <a:off x="400" y="2207943"/>
          <a:ext cx="1368685" cy="889645"/>
        </a:xfrm>
        <a:prstGeom prst="roundRect">
          <a:avLst/>
        </a:prstGeom>
      </dgm:spPr>
    </dgm:pt>
    <dgm:pt modelId="{5A3C8D1B-A564-4701-8C1C-BA9922E0714D}" type="pres">
      <dgm:prSet presAssocID="{6E6E6B70-56DE-4736-A88C-7EB885664AEB}" presName="spNode" presStyleCnt="0"/>
      <dgm:spPr/>
    </dgm:pt>
    <dgm:pt modelId="{0A0BB0E9-7EAE-4E85-9713-1F52EF08321C}" type="pres">
      <dgm:prSet presAssocID="{CCEA6B0B-AB9A-4126-8933-7E0341E02FCE}" presName="sibTrans" presStyleLbl="sibTrans1D1" presStyleIdx="4" presStyleCnt="5"/>
      <dgm:spPr/>
    </dgm:pt>
  </dgm:ptLst>
  <dgm:cxnLst>
    <dgm:cxn modelId="{A5D79501-4D8F-44F1-B7A2-BF1354DD1B5C}" type="presOf" srcId="{3EE95DE7-FC64-4496-9FC7-B7FB9FF589B7}" destId="{41217A08-A7DA-4285-8DED-D309EC87536F}" srcOrd="0" destOrd="0" presId="urn:microsoft.com/office/officeart/2005/8/layout/cycle5"/>
    <dgm:cxn modelId="{E4D24005-4F48-4E8C-BF84-3DC92B957A7E}" type="presOf" srcId="{257BDD5E-7C6A-4BDF-8D38-A3EFEEF57831}" destId="{6C9251BA-4BCE-43F2-9AA8-C2D9E74D82EE}" srcOrd="0" destOrd="0" presId="urn:microsoft.com/office/officeart/2005/8/layout/cycle5"/>
    <dgm:cxn modelId="{DD6CC229-6BB7-47C2-90EC-18B663D3A0C9}" type="presOf" srcId="{EFDD616C-DD50-4D37-BB1E-B0CDDBB1B60F}" destId="{063A5078-D792-43D5-BECB-8A569585C442}" srcOrd="0" destOrd="0" presId="urn:microsoft.com/office/officeart/2005/8/layout/cycle5"/>
    <dgm:cxn modelId="{9A72FF34-6A30-4513-A501-D9458CB7FA58}" type="presOf" srcId="{CCEA6B0B-AB9A-4126-8933-7E0341E02FCE}" destId="{0A0BB0E9-7EAE-4E85-9713-1F52EF08321C}" srcOrd="0" destOrd="0" presId="urn:microsoft.com/office/officeart/2005/8/layout/cycle5"/>
    <dgm:cxn modelId="{5FDF0F35-6630-4A45-8122-059D689109CB}" type="presOf" srcId="{EC3E6754-7D37-471A-A8D0-CF30B72EEAD0}" destId="{DE0CE5EE-62AC-4843-A437-C45E00507DF6}" srcOrd="0" destOrd="0" presId="urn:microsoft.com/office/officeart/2005/8/layout/cycle5"/>
    <dgm:cxn modelId="{9F900E67-71B1-436B-B3C0-59823348D315}" srcId="{E1D05454-3FC1-410B-AB61-E4CAE94456AB}" destId="{5BB61445-15D2-46C3-A56C-DD46A6077262}" srcOrd="3" destOrd="0" parTransId="{57DE692E-227C-473A-806C-19F5C0AED57A}" sibTransId="{EC3E6754-7D37-471A-A8D0-CF30B72EEAD0}"/>
    <dgm:cxn modelId="{DB881C9E-F5D1-41CA-8D65-301B68074D80}" srcId="{E1D05454-3FC1-410B-AB61-E4CAE94456AB}" destId="{257BDD5E-7C6A-4BDF-8D38-A3EFEEF57831}" srcOrd="0" destOrd="0" parTransId="{25649FF4-ACFF-48ED-A2D1-FED64CCF2EBE}" sibTransId="{A7FF55C8-7DEB-4AD2-8BFF-1DCCC7A0C808}"/>
    <dgm:cxn modelId="{BF44A1BE-30E6-4C61-A09F-0DA1AAE090EB}" type="presOf" srcId="{A8DC9F47-F972-4C48-80A2-D5C965124BA5}" destId="{4AD229A6-D666-4D31-8F69-898B202C8439}" srcOrd="0" destOrd="0" presId="urn:microsoft.com/office/officeart/2005/8/layout/cycle5"/>
    <dgm:cxn modelId="{571B47BF-1C33-4296-80F4-7D41365B12DC}" type="presOf" srcId="{6E6E6B70-56DE-4736-A88C-7EB885664AEB}" destId="{AC54E67D-1686-4F88-A64D-BFA48BD09717}" srcOrd="0" destOrd="0" presId="urn:microsoft.com/office/officeart/2005/8/layout/cycle5"/>
    <dgm:cxn modelId="{BC7504C1-529C-4F87-9F92-DFD0F0F66817}" type="presOf" srcId="{E1D05454-3FC1-410B-AB61-E4CAE94456AB}" destId="{CCE4BAFE-7655-4D42-B4E4-183E2465BB4C}" srcOrd="0" destOrd="0" presId="urn:microsoft.com/office/officeart/2005/8/layout/cycle5"/>
    <dgm:cxn modelId="{85BE1BD5-BBE3-4FCC-A9DD-6CF319C824D4}" type="presOf" srcId="{5BB61445-15D2-46C3-A56C-DD46A6077262}" destId="{1B166EC0-D3CD-44AB-B408-1B60DC48F47F}" srcOrd="0" destOrd="0" presId="urn:microsoft.com/office/officeart/2005/8/layout/cycle5"/>
    <dgm:cxn modelId="{860A77E1-AEDB-4C26-9AD6-3BBA3E04B6E9}" srcId="{E1D05454-3FC1-410B-AB61-E4CAE94456AB}" destId="{A8DC9F47-F972-4C48-80A2-D5C965124BA5}" srcOrd="1" destOrd="0" parTransId="{A350CF22-1B06-42A9-BEE8-647140E8EA91}" sibTransId="{3EE95DE7-FC64-4496-9FC7-B7FB9FF589B7}"/>
    <dgm:cxn modelId="{C93C08E4-0CC3-426F-A6FD-797772F31BEB}" srcId="{E1D05454-3FC1-410B-AB61-E4CAE94456AB}" destId="{6E6E6B70-56DE-4736-A88C-7EB885664AEB}" srcOrd="4" destOrd="0" parTransId="{011C6133-3B17-4C6E-817F-51777C56530D}" sibTransId="{CCEA6B0B-AB9A-4126-8933-7E0341E02FCE}"/>
    <dgm:cxn modelId="{90EA1CE6-2524-42AA-9159-1EAEEB94DE22}" type="presOf" srcId="{A7FF55C8-7DEB-4AD2-8BFF-1DCCC7A0C808}" destId="{A6D78C36-9999-4B40-B447-18119D2B8E89}" srcOrd="0" destOrd="0" presId="urn:microsoft.com/office/officeart/2005/8/layout/cycle5"/>
    <dgm:cxn modelId="{361D02EF-EFA9-4568-BD17-B6F0FF7E9A8B}" type="presOf" srcId="{483719D1-A235-4340-AFD7-D6E3CB2478F5}" destId="{71BEAECF-4445-409F-8C1F-31D4239806CA}" srcOrd="0" destOrd="0" presId="urn:microsoft.com/office/officeart/2005/8/layout/cycle5"/>
    <dgm:cxn modelId="{94C2BDF5-F159-4871-8E64-39F741FAD572}" srcId="{E1D05454-3FC1-410B-AB61-E4CAE94456AB}" destId="{EFDD616C-DD50-4D37-BB1E-B0CDDBB1B60F}" srcOrd="2" destOrd="0" parTransId="{D1CB1FE3-2CC3-48DE-B493-C79A6E0CF8EE}" sibTransId="{483719D1-A235-4340-AFD7-D6E3CB2478F5}"/>
    <dgm:cxn modelId="{713D4FCC-16C5-46EE-9646-A264BAB6FB5A}" type="presParOf" srcId="{CCE4BAFE-7655-4D42-B4E4-183E2465BB4C}" destId="{6C9251BA-4BCE-43F2-9AA8-C2D9E74D82EE}" srcOrd="0" destOrd="0" presId="urn:microsoft.com/office/officeart/2005/8/layout/cycle5"/>
    <dgm:cxn modelId="{2ECE5DA2-9935-4C41-B66B-F959BC3A95E6}" type="presParOf" srcId="{CCE4BAFE-7655-4D42-B4E4-183E2465BB4C}" destId="{8F7ABF77-826F-40CD-9FC0-9CB96CFD790D}" srcOrd="1" destOrd="0" presId="urn:microsoft.com/office/officeart/2005/8/layout/cycle5"/>
    <dgm:cxn modelId="{46734B57-6901-41D9-9339-A60A96685DD8}" type="presParOf" srcId="{CCE4BAFE-7655-4D42-B4E4-183E2465BB4C}" destId="{A6D78C36-9999-4B40-B447-18119D2B8E89}" srcOrd="2" destOrd="0" presId="urn:microsoft.com/office/officeart/2005/8/layout/cycle5"/>
    <dgm:cxn modelId="{5BF9568A-BA67-47C3-9ECD-6EE51EAE3E16}" type="presParOf" srcId="{CCE4BAFE-7655-4D42-B4E4-183E2465BB4C}" destId="{4AD229A6-D666-4D31-8F69-898B202C8439}" srcOrd="3" destOrd="0" presId="urn:microsoft.com/office/officeart/2005/8/layout/cycle5"/>
    <dgm:cxn modelId="{5A372E3B-3E7F-4342-B7E4-C2570CD46FD9}" type="presParOf" srcId="{CCE4BAFE-7655-4D42-B4E4-183E2465BB4C}" destId="{20A4AA96-ABD1-4580-A90F-A723291BF483}" srcOrd="4" destOrd="0" presId="urn:microsoft.com/office/officeart/2005/8/layout/cycle5"/>
    <dgm:cxn modelId="{176504F0-7D1A-477A-AF63-B55BF01F5676}" type="presParOf" srcId="{CCE4BAFE-7655-4D42-B4E4-183E2465BB4C}" destId="{41217A08-A7DA-4285-8DED-D309EC87536F}" srcOrd="5" destOrd="0" presId="urn:microsoft.com/office/officeart/2005/8/layout/cycle5"/>
    <dgm:cxn modelId="{169962F2-8770-4D14-9DF5-80587A85343F}" type="presParOf" srcId="{CCE4BAFE-7655-4D42-B4E4-183E2465BB4C}" destId="{063A5078-D792-43D5-BECB-8A569585C442}" srcOrd="6" destOrd="0" presId="urn:microsoft.com/office/officeart/2005/8/layout/cycle5"/>
    <dgm:cxn modelId="{34A02B09-0174-40CB-9B9A-8E5B24EEE4AC}" type="presParOf" srcId="{CCE4BAFE-7655-4D42-B4E4-183E2465BB4C}" destId="{F62196F2-ABF9-4CA7-BAD7-766DA815853E}" srcOrd="7" destOrd="0" presId="urn:microsoft.com/office/officeart/2005/8/layout/cycle5"/>
    <dgm:cxn modelId="{BCAB9838-8978-42E8-8C99-8C255213FE88}" type="presParOf" srcId="{CCE4BAFE-7655-4D42-B4E4-183E2465BB4C}" destId="{71BEAECF-4445-409F-8C1F-31D4239806CA}" srcOrd="8" destOrd="0" presId="urn:microsoft.com/office/officeart/2005/8/layout/cycle5"/>
    <dgm:cxn modelId="{933709F3-A94B-437D-8472-D1CB8B32E595}" type="presParOf" srcId="{CCE4BAFE-7655-4D42-B4E4-183E2465BB4C}" destId="{1B166EC0-D3CD-44AB-B408-1B60DC48F47F}" srcOrd="9" destOrd="0" presId="urn:microsoft.com/office/officeart/2005/8/layout/cycle5"/>
    <dgm:cxn modelId="{34EC4AC1-E707-4F16-BC96-A352816D4422}" type="presParOf" srcId="{CCE4BAFE-7655-4D42-B4E4-183E2465BB4C}" destId="{CB6DCBF7-589E-442E-B3DB-BE324247BEF5}" srcOrd="10" destOrd="0" presId="urn:microsoft.com/office/officeart/2005/8/layout/cycle5"/>
    <dgm:cxn modelId="{42CD7729-A4A7-4833-9778-19E518CE065E}" type="presParOf" srcId="{CCE4BAFE-7655-4D42-B4E4-183E2465BB4C}" destId="{DE0CE5EE-62AC-4843-A437-C45E00507DF6}" srcOrd="11" destOrd="0" presId="urn:microsoft.com/office/officeart/2005/8/layout/cycle5"/>
    <dgm:cxn modelId="{783AAE52-66CC-44F9-B756-85D48F72E527}" type="presParOf" srcId="{CCE4BAFE-7655-4D42-B4E4-183E2465BB4C}" destId="{AC54E67D-1686-4F88-A64D-BFA48BD09717}" srcOrd="12" destOrd="0" presId="urn:microsoft.com/office/officeart/2005/8/layout/cycle5"/>
    <dgm:cxn modelId="{4ED203E0-5C46-4514-8A84-D7A5C3E7EA71}" type="presParOf" srcId="{CCE4BAFE-7655-4D42-B4E4-183E2465BB4C}" destId="{5A3C8D1B-A564-4701-8C1C-BA9922E0714D}" srcOrd="13" destOrd="0" presId="urn:microsoft.com/office/officeart/2005/8/layout/cycle5"/>
    <dgm:cxn modelId="{E673723C-0B4E-452A-9E96-70667362425D}" type="presParOf" srcId="{CCE4BAFE-7655-4D42-B4E4-183E2465BB4C}" destId="{0A0BB0E9-7EAE-4E85-9713-1F52EF08321C}"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251BA-4BCE-43F2-9AA8-C2D9E74D82EE}">
      <dsp:nvSpPr>
        <dsp:cNvPr id="0" name=""/>
        <dsp:cNvSpPr/>
      </dsp:nvSpPr>
      <dsp:spPr>
        <a:xfrm>
          <a:off x="1691139" y="979550"/>
          <a:ext cx="1368685" cy="8896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Data Collection</a:t>
          </a:r>
        </a:p>
      </dsp:txBody>
      <dsp:txXfrm>
        <a:off x="1734568" y="1022979"/>
        <a:ext cx="1281827" cy="802787"/>
      </dsp:txXfrm>
    </dsp:sp>
    <dsp:sp modelId="{A6D78C36-9999-4B40-B447-18119D2B8E89}">
      <dsp:nvSpPr>
        <dsp:cNvPr id="0" name=""/>
        <dsp:cNvSpPr/>
      </dsp:nvSpPr>
      <dsp:spPr>
        <a:xfrm>
          <a:off x="597734" y="1424373"/>
          <a:ext cx="3555494" cy="3555494"/>
        </a:xfrm>
        <a:custGeom>
          <a:avLst/>
          <a:gdLst/>
          <a:ahLst/>
          <a:cxnLst/>
          <a:rect l="0" t="0" r="0" b="0"/>
          <a:pathLst>
            <a:path>
              <a:moveTo>
                <a:pt x="2645528" y="226186"/>
              </a:moveTo>
              <a:arcTo wR="1777747" hR="1777747" stAng="17953086" swAng="121209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AD229A6-D666-4D31-8F69-898B202C8439}">
      <dsp:nvSpPr>
        <dsp:cNvPr id="0" name=""/>
        <dsp:cNvSpPr/>
      </dsp:nvSpPr>
      <dsp:spPr>
        <a:xfrm>
          <a:off x="3381877" y="2207943"/>
          <a:ext cx="1368685" cy="8896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Position Review</a:t>
          </a:r>
        </a:p>
      </dsp:txBody>
      <dsp:txXfrm>
        <a:off x="3425306" y="2251372"/>
        <a:ext cx="1281827" cy="802787"/>
      </dsp:txXfrm>
    </dsp:sp>
    <dsp:sp modelId="{41217A08-A7DA-4285-8DED-D309EC87536F}">
      <dsp:nvSpPr>
        <dsp:cNvPr id="0" name=""/>
        <dsp:cNvSpPr/>
      </dsp:nvSpPr>
      <dsp:spPr>
        <a:xfrm>
          <a:off x="597734" y="1424373"/>
          <a:ext cx="3555494" cy="3555494"/>
        </a:xfrm>
        <a:custGeom>
          <a:avLst/>
          <a:gdLst/>
          <a:ahLst/>
          <a:cxnLst/>
          <a:rect l="0" t="0" r="0" b="0"/>
          <a:pathLst>
            <a:path>
              <a:moveTo>
                <a:pt x="3551236" y="1900714"/>
              </a:moveTo>
              <a:arcTo wR="1777747" hR="1777747" stAng="21837980" swAng="136015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63A5078-D792-43D5-BECB-8A569585C442}">
      <dsp:nvSpPr>
        <dsp:cNvPr id="0" name=""/>
        <dsp:cNvSpPr/>
      </dsp:nvSpPr>
      <dsp:spPr>
        <a:xfrm>
          <a:off x="2736072" y="4195525"/>
          <a:ext cx="1368685" cy="8896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a:ea typeface="+mn-ea"/>
              <a:cs typeface="+mn-cs"/>
            </a:rPr>
            <a:t>Market Assessment</a:t>
          </a:r>
          <a:endParaRPr lang="en-US" sz="1400" b="1" kern="1200" dirty="0">
            <a:latin typeface="Arial" panose="020B0604020202020204"/>
            <a:ea typeface="+mn-ea"/>
            <a:cs typeface="+mn-cs"/>
          </a:endParaRPr>
        </a:p>
      </dsp:txBody>
      <dsp:txXfrm>
        <a:off x="2779501" y="4238954"/>
        <a:ext cx="1281827" cy="802787"/>
      </dsp:txXfrm>
    </dsp:sp>
    <dsp:sp modelId="{71BEAECF-4445-409F-8C1F-31D4239806CA}">
      <dsp:nvSpPr>
        <dsp:cNvPr id="0" name=""/>
        <dsp:cNvSpPr/>
      </dsp:nvSpPr>
      <dsp:spPr>
        <a:xfrm>
          <a:off x="597734" y="1424373"/>
          <a:ext cx="3555494" cy="3555494"/>
        </a:xfrm>
        <a:custGeom>
          <a:avLst/>
          <a:gdLst/>
          <a:ahLst/>
          <a:cxnLst/>
          <a:rect l="0" t="0" r="0" b="0"/>
          <a:pathLst>
            <a:path>
              <a:moveTo>
                <a:pt x="1996068" y="3542038"/>
              </a:moveTo>
              <a:arcTo wR="1777747" hR="1777747" stAng="4976749" swAng="846502"/>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B166EC0-D3CD-44AB-B408-1B60DC48F47F}">
      <dsp:nvSpPr>
        <dsp:cNvPr id="0" name=""/>
        <dsp:cNvSpPr/>
      </dsp:nvSpPr>
      <dsp:spPr>
        <a:xfrm>
          <a:off x="646205" y="4195525"/>
          <a:ext cx="1368685" cy="8896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Pay Plan Development</a:t>
          </a:r>
        </a:p>
      </dsp:txBody>
      <dsp:txXfrm>
        <a:off x="689634" y="4238954"/>
        <a:ext cx="1281827" cy="802787"/>
      </dsp:txXfrm>
    </dsp:sp>
    <dsp:sp modelId="{DE0CE5EE-62AC-4843-A437-C45E00507DF6}">
      <dsp:nvSpPr>
        <dsp:cNvPr id="0" name=""/>
        <dsp:cNvSpPr/>
      </dsp:nvSpPr>
      <dsp:spPr>
        <a:xfrm>
          <a:off x="597734" y="1424373"/>
          <a:ext cx="3555494" cy="3555494"/>
        </a:xfrm>
        <a:custGeom>
          <a:avLst/>
          <a:gdLst/>
          <a:ahLst/>
          <a:cxnLst/>
          <a:rect l="0" t="0" r="0" b="0"/>
          <a:pathLst>
            <a:path>
              <a:moveTo>
                <a:pt x="188661" y="2574737"/>
              </a:moveTo>
              <a:arcTo wR="1777747" hR="1777747" stAng="9201865" swAng="136015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54E67D-1686-4F88-A64D-BFA48BD09717}">
      <dsp:nvSpPr>
        <dsp:cNvPr id="0" name=""/>
        <dsp:cNvSpPr/>
      </dsp:nvSpPr>
      <dsp:spPr>
        <a:xfrm>
          <a:off x="400" y="2207943"/>
          <a:ext cx="1368685" cy="88964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Project </a:t>
          </a:r>
          <a:r>
            <a:rPr lang="en-US" sz="1400" b="1" kern="1200">
              <a:latin typeface="Arial" panose="020B0604020202020204"/>
              <a:ea typeface="+mn-ea"/>
              <a:cs typeface="+mn-cs"/>
            </a:rPr>
            <a:t>Completion</a:t>
          </a:r>
          <a:endParaRPr lang="en-US" sz="1400" b="1" kern="1200" dirty="0">
            <a:latin typeface="Arial" panose="020B0604020202020204"/>
            <a:ea typeface="+mn-ea"/>
            <a:cs typeface="+mn-cs"/>
          </a:endParaRPr>
        </a:p>
      </dsp:txBody>
      <dsp:txXfrm>
        <a:off x="43829" y="2251372"/>
        <a:ext cx="1281827" cy="802787"/>
      </dsp:txXfrm>
    </dsp:sp>
    <dsp:sp modelId="{0A0BB0E9-7EAE-4E85-9713-1F52EF08321C}">
      <dsp:nvSpPr>
        <dsp:cNvPr id="0" name=""/>
        <dsp:cNvSpPr/>
      </dsp:nvSpPr>
      <dsp:spPr>
        <a:xfrm>
          <a:off x="597734" y="1424373"/>
          <a:ext cx="3555494" cy="3555494"/>
        </a:xfrm>
        <a:custGeom>
          <a:avLst/>
          <a:gdLst/>
          <a:ahLst/>
          <a:cxnLst/>
          <a:rect l="0" t="0" r="0" b="0"/>
          <a:pathLst>
            <a:path>
              <a:moveTo>
                <a:pt x="427558" y="621298"/>
              </a:moveTo>
              <a:arcTo wR="1777747" hR="1777747" stAng="13234821" swAng="121209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558339C-D037-4DAF-9262-2577D9843B01}" type="datetimeFigureOut">
              <a:rPr lang="en-US" smtClean="0"/>
              <a:t>4/29/2026</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37C1208-6AA4-40A4-A083-3DF542E963C5}" type="slidenum">
              <a:rPr lang="en-US" smtClean="0"/>
              <a:t>‹#›</a:t>
            </a:fld>
            <a:endParaRPr lang="en-US"/>
          </a:p>
        </p:txBody>
      </p:sp>
    </p:spTree>
    <p:extLst>
      <p:ext uri="{BB962C8B-B14F-4D97-AF65-F5344CB8AC3E}">
        <p14:creationId xmlns:p14="http://schemas.microsoft.com/office/powerpoint/2010/main" val="3552218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D75B092-E384-4A75-AD07-4A55D9181AB9}" type="datetimeFigureOut">
              <a:rPr lang="en-US" smtClean="0"/>
              <a:t>4/29/2026</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7704033-38F8-491D-9D8F-F35C487CC4CE}" type="slidenum">
              <a:rPr lang="en-US" smtClean="0"/>
              <a:t>‹#›</a:t>
            </a:fld>
            <a:endParaRPr lang="en-US"/>
          </a:p>
        </p:txBody>
      </p:sp>
    </p:spTree>
    <p:extLst>
      <p:ext uri="{BB962C8B-B14F-4D97-AF65-F5344CB8AC3E}">
        <p14:creationId xmlns:p14="http://schemas.microsoft.com/office/powerpoint/2010/main" val="344770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04033-38F8-491D-9D8F-F35C487CC4CE}" type="slidenum">
              <a:rPr lang="en-US" smtClean="0"/>
              <a:t>2</a:t>
            </a:fld>
            <a:endParaRPr lang="en-US"/>
          </a:p>
        </p:txBody>
      </p:sp>
    </p:spTree>
    <p:extLst>
      <p:ext uri="{BB962C8B-B14F-4D97-AF65-F5344CB8AC3E}">
        <p14:creationId xmlns:p14="http://schemas.microsoft.com/office/powerpoint/2010/main" val="419424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04033-38F8-491D-9D8F-F35C487CC4CE}" type="slidenum">
              <a:rPr lang="en-US" smtClean="0"/>
              <a:t>4</a:t>
            </a:fld>
            <a:endParaRPr lang="en-US"/>
          </a:p>
        </p:txBody>
      </p:sp>
    </p:spTree>
    <p:extLst>
      <p:ext uri="{BB962C8B-B14F-4D97-AF65-F5344CB8AC3E}">
        <p14:creationId xmlns:p14="http://schemas.microsoft.com/office/powerpoint/2010/main" val="172059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AECC2-C0AB-222C-7658-7957062C4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83DFF-27D9-2FF0-07B9-0126836CF0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9AA3F-2266-40B0-4733-9E4C107FC5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4074F2-65F7-F820-AF8E-F103D289DEAB}"/>
              </a:ext>
            </a:extLst>
          </p:cNvPr>
          <p:cNvSpPr>
            <a:spLocks noGrp="1"/>
          </p:cNvSpPr>
          <p:nvPr>
            <p:ph type="sldNum" sz="quarter" idx="5"/>
          </p:nvPr>
        </p:nvSpPr>
        <p:spPr/>
        <p:txBody>
          <a:bodyPr/>
          <a:lstStyle/>
          <a:p>
            <a:fld id="{57704033-38F8-491D-9D8F-F35C487CC4CE}" type="slidenum">
              <a:rPr lang="en-US" smtClean="0"/>
              <a:t>5</a:t>
            </a:fld>
            <a:endParaRPr lang="en-US"/>
          </a:p>
        </p:txBody>
      </p:sp>
    </p:spTree>
    <p:extLst>
      <p:ext uri="{BB962C8B-B14F-4D97-AF65-F5344CB8AC3E}">
        <p14:creationId xmlns:p14="http://schemas.microsoft.com/office/powerpoint/2010/main" val="64228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C3EF2-BD00-4EC4-8255-8DF21329C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9DDAA-274B-0F91-58C7-D9212CC1E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38B08-7590-D2ED-11A8-1878F15E3B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0191C-013D-659D-6241-48F4BF1F4B3E}"/>
              </a:ext>
            </a:extLst>
          </p:cNvPr>
          <p:cNvSpPr>
            <a:spLocks noGrp="1"/>
          </p:cNvSpPr>
          <p:nvPr>
            <p:ph type="sldNum" sz="quarter" idx="5"/>
          </p:nvPr>
        </p:nvSpPr>
        <p:spPr/>
        <p:txBody>
          <a:bodyPr/>
          <a:lstStyle/>
          <a:p>
            <a:fld id="{57704033-38F8-491D-9D8F-F35C487CC4CE}" type="slidenum">
              <a:rPr lang="en-US" smtClean="0"/>
              <a:t>6</a:t>
            </a:fld>
            <a:endParaRPr lang="en-US"/>
          </a:p>
        </p:txBody>
      </p:sp>
    </p:spTree>
    <p:extLst>
      <p:ext uri="{BB962C8B-B14F-4D97-AF65-F5344CB8AC3E}">
        <p14:creationId xmlns:p14="http://schemas.microsoft.com/office/powerpoint/2010/main" val="128231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58F58-D945-D9DB-EF66-DE14F221A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550D5-F4F4-4DD3-BAA9-C8FC4A365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725E5-B5BD-F859-BBEB-820E29CA4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848945-F54E-91BE-E92F-9483401938BC}"/>
              </a:ext>
            </a:extLst>
          </p:cNvPr>
          <p:cNvSpPr>
            <a:spLocks noGrp="1"/>
          </p:cNvSpPr>
          <p:nvPr>
            <p:ph type="sldNum" sz="quarter" idx="5"/>
          </p:nvPr>
        </p:nvSpPr>
        <p:spPr/>
        <p:txBody>
          <a:bodyPr/>
          <a:lstStyle/>
          <a:p>
            <a:fld id="{57704033-38F8-491D-9D8F-F35C487CC4CE}" type="slidenum">
              <a:rPr lang="en-US" smtClean="0"/>
              <a:t>7</a:t>
            </a:fld>
            <a:endParaRPr lang="en-US"/>
          </a:p>
        </p:txBody>
      </p:sp>
    </p:spTree>
    <p:extLst>
      <p:ext uri="{BB962C8B-B14F-4D97-AF65-F5344CB8AC3E}">
        <p14:creationId xmlns:p14="http://schemas.microsoft.com/office/powerpoint/2010/main" val="161430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04033-38F8-491D-9D8F-F35C487CC4CE}" type="slidenum">
              <a:rPr lang="en-US" smtClean="0"/>
              <a:t>14</a:t>
            </a:fld>
            <a:endParaRPr lang="en-US"/>
          </a:p>
        </p:txBody>
      </p:sp>
    </p:spTree>
    <p:extLst>
      <p:ext uri="{BB962C8B-B14F-4D97-AF65-F5344CB8AC3E}">
        <p14:creationId xmlns:p14="http://schemas.microsoft.com/office/powerpoint/2010/main" val="425064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Ranges are prorated based on annual hours for implementation calculations. </a:t>
            </a:r>
          </a:p>
        </p:txBody>
      </p:sp>
      <p:sp>
        <p:nvSpPr>
          <p:cNvPr id="4" name="Slide Number Placeholder 3"/>
          <p:cNvSpPr>
            <a:spLocks noGrp="1"/>
          </p:cNvSpPr>
          <p:nvPr>
            <p:ph type="sldNum" sz="quarter" idx="5"/>
          </p:nvPr>
        </p:nvSpPr>
        <p:spPr/>
        <p:txBody>
          <a:bodyPr/>
          <a:lstStyle/>
          <a:p>
            <a:fld id="{57704033-38F8-491D-9D8F-F35C487CC4CE}" type="slidenum">
              <a:rPr lang="en-US" smtClean="0"/>
              <a:t>18</a:t>
            </a:fld>
            <a:endParaRPr lang="en-US"/>
          </a:p>
        </p:txBody>
      </p:sp>
    </p:spTree>
    <p:extLst>
      <p:ext uri="{BB962C8B-B14F-4D97-AF65-F5344CB8AC3E}">
        <p14:creationId xmlns:p14="http://schemas.microsoft.com/office/powerpoint/2010/main" val="312062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4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T Colors">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8C0BD8E-9416-2609-50E3-1FE2A8A28351}"/>
              </a:ext>
            </a:extLst>
          </p:cNvPr>
          <p:cNvSpPr/>
          <p:nvPr userDrawn="1"/>
        </p:nvSpPr>
        <p:spPr>
          <a:xfrm rot="5400000">
            <a:off x="3562349" y="1609725"/>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1"/>
          </a:solidFill>
          <a:ln w="9525" cap="flat">
            <a:noFill/>
            <a:prstDash val="solid"/>
            <a:miter/>
          </a:ln>
        </p:spPr>
        <p:txBody>
          <a:bodyPr rtlCol="0" anchor="ctr"/>
          <a:lstStyle/>
          <a:p>
            <a:endParaRPr lang="en-US" b="1" i="0" dirty="0">
              <a:latin typeface="Arial" panose="020B0604020202020204" pitchFamily="34" charset="0"/>
            </a:endParaRPr>
          </a:p>
        </p:txBody>
      </p:sp>
      <p:sp>
        <p:nvSpPr>
          <p:cNvPr id="6" name="Freeform: Shape 5">
            <a:extLst>
              <a:ext uri="{FF2B5EF4-FFF2-40B4-BE49-F238E27FC236}">
                <a16:creationId xmlns:a16="http://schemas.microsoft.com/office/drawing/2014/main" id="{4454548B-A82E-DAC2-191D-6C3A2E39B52E}"/>
              </a:ext>
            </a:extLst>
          </p:cNvPr>
          <p:cNvSpPr/>
          <p:nvPr userDrawn="1"/>
        </p:nvSpPr>
        <p:spPr>
          <a:xfrm rot="5400000">
            <a:off x="4892992" y="1609724"/>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2"/>
          </a:solidFill>
          <a:ln w="9525" cap="flat">
            <a:noFill/>
            <a:prstDash val="solid"/>
            <a:miter/>
          </a:ln>
        </p:spPr>
        <p:txBody>
          <a:bodyPr rtlCol="0" anchor="ctr"/>
          <a:lstStyle/>
          <a:p>
            <a:endParaRPr lang="en-US" b="1" i="0" dirty="0">
              <a:latin typeface="Arial" panose="020B0604020202020204" pitchFamily="34" charset="0"/>
            </a:endParaRPr>
          </a:p>
        </p:txBody>
      </p:sp>
      <p:sp>
        <p:nvSpPr>
          <p:cNvPr id="7" name="Freeform: Shape 6">
            <a:extLst>
              <a:ext uri="{FF2B5EF4-FFF2-40B4-BE49-F238E27FC236}">
                <a16:creationId xmlns:a16="http://schemas.microsoft.com/office/drawing/2014/main" id="{E59DFDBE-5F74-810C-8868-DE8478AB9336}"/>
              </a:ext>
            </a:extLst>
          </p:cNvPr>
          <p:cNvSpPr/>
          <p:nvPr userDrawn="1"/>
        </p:nvSpPr>
        <p:spPr>
          <a:xfrm rot="5400000">
            <a:off x="6223539" y="1609724"/>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tx1"/>
          </a:solidFill>
          <a:ln w="9525" cap="flat">
            <a:noFill/>
            <a:prstDash val="solid"/>
            <a:miter/>
          </a:ln>
        </p:spPr>
        <p:txBody>
          <a:bodyPr rtlCol="0" anchor="ctr"/>
          <a:lstStyle/>
          <a:p>
            <a:endParaRPr lang="en-US" b="1" i="0" dirty="0">
              <a:latin typeface="Arial" panose="020B0604020202020204" pitchFamily="34" charset="0"/>
            </a:endParaRPr>
          </a:p>
        </p:txBody>
      </p:sp>
      <p:sp>
        <p:nvSpPr>
          <p:cNvPr id="8" name="Freeform: Shape 7">
            <a:extLst>
              <a:ext uri="{FF2B5EF4-FFF2-40B4-BE49-F238E27FC236}">
                <a16:creationId xmlns:a16="http://schemas.microsoft.com/office/drawing/2014/main" id="{3064C785-E3D6-D575-7CF2-00B96E82B4D6}"/>
              </a:ext>
            </a:extLst>
          </p:cNvPr>
          <p:cNvSpPr/>
          <p:nvPr userDrawn="1"/>
        </p:nvSpPr>
        <p:spPr>
          <a:xfrm rot="5400000">
            <a:off x="3562349"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rgbClr val="FFFFFF"/>
          </a:solidFill>
          <a:ln w="9525" cap="flat">
            <a:solidFill>
              <a:srgbClr val="231F20"/>
            </a:solidFill>
            <a:prstDash val="solid"/>
            <a:miter/>
          </a:ln>
        </p:spPr>
        <p:txBody>
          <a:bodyPr rtlCol="0" anchor="ctr"/>
          <a:lstStyle/>
          <a:p>
            <a:endParaRPr lang="en-US" b="1" i="0" dirty="0">
              <a:latin typeface="Arial" panose="020B0604020202020204" pitchFamily="34" charset="0"/>
            </a:endParaRPr>
          </a:p>
        </p:txBody>
      </p:sp>
      <p:sp>
        <p:nvSpPr>
          <p:cNvPr id="9" name="Freeform: Shape 8">
            <a:extLst>
              <a:ext uri="{FF2B5EF4-FFF2-40B4-BE49-F238E27FC236}">
                <a16:creationId xmlns:a16="http://schemas.microsoft.com/office/drawing/2014/main" id="{3E93FDB2-7AD4-4C1C-A4F5-812BF04F1E58}"/>
              </a:ext>
            </a:extLst>
          </p:cNvPr>
          <p:cNvSpPr/>
          <p:nvPr userDrawn="1"/>
        </p:nvSpPr>
        <p:spPr>
          <a:xfrm rot="5400000">
            <a:off x="4892992"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bg2"/>
          </a:solidFill>
          <a:ln w="9525" cap="flat">
            <a:noFill/>
            <a:prstDash val="solid"/>
            <a:miter/>
          </a:ln>
        </p:spPr>
        <p:txBody>
          <a:bodyPr rtlCol="0" anchor="ctr"/>
          <a:lstStyle/>
          <a:p>
            <a:endParaRPr lang="en-US" b="1" i="0" dirty="0">
              <a:latin typeface="Arial" panose="020B0604020202020204" pitchFamily="34" charset="0"/>
            </a:endParaRPr>
          </a:p>
        </p:txBody>
      </p:sp>
      <p:sp>
        <p:nvSpPr>
          <p:cNvPr id="10" name="Freeform: Shape 9">
            <a:extLst>
              <a:ext uri="{FF2B5EF4-FFF2-40B4-BE49-F238E27FC236}">
                <a16:creationId xmlns:a16="http://schemas.microsoft.com/office/drawing/2014/main" id="{6C698FB5-01A5-4CE8-37FC-FA3C7529EB0B}"/>
              </a:ext>
            </a:extLst>
          </p:cNvPr>
          <p:cNvSpPr/>
          <p:nvPr userDrawn="1"/>
        </p:nvSpPr>
        <p:spPr>
          <a:xfrm rot="5400000">
            <a:off x="6223539" y="2917983"/>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rgbClr val="979797"/>
          </a:solidFill>
          <a:ln w="9525" cap="flat">
            <a:noFill/>
            <a:prstDash val="solid"/>
            <a:miter/>
          </a:ln>
        </p:spPr>
        <p:txBody>
          <a:bodyPr rtlCol="0" anchor="ctr"/>
          <a:lstStyle/>
          <a:p>
            <a:endParaRPr lang="en-US" b="1" i="0" dirty="0">
              <a:latin typeface="Arial" panose="020B0604020202020204" pitchFamily="34" charset="0"/>
            </a:endParaRPr>
          </a:p>
        </p:txBody>
      </p:sp>
      <p:sp>
        <p:nvSpPr>
          <p:cNvPr id="11" name="Freeform: Shape 10">
            <a:extLst>
              <a:ext uri="{FF2B5EF4-FFF2-40B4-BE49-F238E27FC236}">
                <a16:creationId xmlns:a16="http://schemas.microsoft.com/office/drawing/2014/main" id="{5E479C7F-6D63-F44C-B0C4-EC2E6B4EF344}"/>
              </a:ext>
            </a:extLst>
          </p:cNvPr>
          <p:cNvSpPr/>
          <p:nvPr userDrawn="1"/>
        </p:nvSpPr>
        <p:spPr>
          <a:xfrm rot="5400000">
            <a:off x="7610093"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tx2"/>
          </a:solidFill>
          <a:ln w="9525" cap="flat">
            <a:noFill/>
            <a:prstDash val="solid"/>
            <a:miter/>
          </a:ln>
        </p:spPr>
        <p:txBody>
          <a:bodyPr rtlCol="0" anchor="ctr"/>
          <a:lstStyle/>
          <a:p>
            <a:endParaRPr lang="en-US" b="1" i="0" dirty="0">
              <a:latin typeface="Arial" panose="020B0604020202020204" pitchFamily="34" charset="0"/>
            </a:endParaRPr>
          </a:p>
        </p:txBody>
      </p:sp>
      <p:sp>
        <p:nvSpPr>
          <p:cNvPr id="12" name="Freeform: Shape 11">
            <a:extLst>
              <a:ext uri="{FF2B5EF4-FFF2-40B4-BE49-F238E27FC236}">
                <a16:creationId xmlns:a16="http://schemas.microsoft.com/office/drawing/2014/main" id="{FA9AD288-971B-4026-249A-414A173D98D4}"/>
              </a:ext>
            </a:extLst>
          </p:cNvPr>
          <p:cNvSpPr/>
          <p:nvPr userDrawn="1"/>
        </p:nvSpPr>
        <p:spPr>
          <a:xfrm rot="5400000">
            <a:off x="3562349"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4"/>
          </a:solidFill>
          <a:ln w="9525" cap="flat">
            <a:noFill/>
            <a:prstDash val="solid"/>
            <a:miter/>
          </a:ln>
        </p:spPr>
        <p:txBody>
          <a:bodyPr rtlCol="0" anchor="ctr"/>
          <a:lstStyle/>
          <a:p>
            <a:endParaRPr lang="en-US" b="1" i="0" dirty="0">
              <a:latin typeface="Arial" panose="020B0604020202020204" pitchFamily="34" charset="0"/>
            </a:endParaRPr>
          </a:p>
        </p:txBody>
      </p:sp>
      <p:sp>
        <p:nvSpPr>
          <p:cNvPr id="13" name="Freeform: Shape 12">
            <a:extLst>
              <a:ext uri="{FF2B5EF4-FFF2-40B4-BE49-F238E27FC236}">
                <a16:creationId xmlns:a16="http://schemas.microsoft.com/office/drawing/2014/main" id="{76D28557-528A-9395-3116-1F5DB3A7CBBD}"/>
              </a:ext>
            </a:extLst>
          </p:cNvPr>
          <p:cNvSpPr/>
          <p:nvPr userDrawn="1"/>
        </p:nvSpPr>
        <p:spPr>
          <a:xfrm rot="5400000">
            <a:off x="4892896"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5"/>
          </a:solidFill>
          <a:ln w="9525" cap="flat">
            <a:noFill/>
            <a:prstDash val="solid"/>
            <a:miter/>
          </a:ln>
        </p:spPr>
        <p:txBody>
          <a:bodyPr rtlCol="0" anchor="ctr"/>
          <a:lstStyle/>
          <a:p>
            <a:endParaRPr lang="en-US" b="1" i="0" dirty="0">
              <a:latin typeface="Arial" panose="020B0604020202020204" pitchFamily="34" charset="0"/>
            </a:endParaRPr>
          </a:p>
        </p:txBody>
      </p:sp>
      <p:sp>
        <p:nvSpPr>
          <p:cNvPr id="14" name="Freeform: Shape 13">
            <a:extLst>
              <a:ext uri="{FF2B5EF4-FFF2-40B4-BE49-F238E27FC236}">
                <a16:creationId xmlns:a16="http://schemas.microsoft.com/office/drawing/2014/main" id="{99BB7730-3C83-2335-8188-A3F50A391569}"/>
              </a:ext>
            </a:extLst>
          </p:cNvPr>
          <p:cNvSpPr/>
          <p:nvPr userDrawn="1"/>
        </p:nvSpPr>
        <p:spPr>
          <a:xfrm rot="5400000">
            <a:off x="6223539" y="4226147"/>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accent6"/>
          </a:solidFill>
          <a:ln w="9525" cap="flat">
            <a:noFill/>
            <a:prstDash val="solid"/>
            <a:miter/>
          </a:ln>
        </p:spPr>
        <p:txBody>
          <a:bodyPr rtlCol="0" anchor="ctr"/>
          <a:lstStyle/>
          <a:p>
            <a:endParaRPr lang="en-US" b="1" i="0" dirty="0">
              <a:latin typeface="Arial" panose="020B0604020202020204" pitchFamily="34" charset="0"/>
            </a:endParaRPr>
          </a:p>
        </p:txBody>
      </p:sp>
      <p:sp>
        <p:nvSpPr>
          <p:cNvPr id="15" name="Freeform: Shape 14">
            <a:extLst>
              <a:ext uri="{FF2B5EF4-FFF2-40B4-BE49-F238E27FC236}">
                <a16:creationId xmlns:a16="http://schemas.microsoft.com/office/drawing/2014/main" id="{A0693ACA-5FA3-A68B-868C-3CEDFB62D084}"/>
              </a:ext>
            </a:extLst>
          </p:cNvPr>
          <p:cNvSpPr/>
          <p:nvPr userDrawn="1"/>
        </p:nvSpPr>
        <p:spPr>
          <a:xfrm rot="5400000">
            <a:off x="7609998"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3"/>
          </a:solidFill>
          <a:ln w="9525" cap="flat">
            <a:noFill/>
            <a:prstDash val="solid"/>
            <a:miter/>
          </a:ln>
        </p:spPr>
        <p:txBody>
          <a:bodyPr rtlCol="0" anchor="ctr"/>
          <a:lstStyle/>
          <a:p>
            <a:endParaRPr lang="en-US" b="1" i="0" dirty="0">
              <a:latin typeface="Arial" panose="020B0604020202020204" pitchFamily="34" charset="0"/>
            </a:endParaRPr>
          </a:p>
        </p:txBody>
      </p:sp>
    </p:spTree>
    <p:extLst>
      <p:ext uri="{BB962C8B-B14F-4D97-AF65-F5344CB8AC3E}">
        <p14:creationId xmlns:p14="http://schemas.microsoft.com/office/powerpoint/2010/main" val="213923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3347933.jpg">
            <a:extLst>
              <a:ext uri="{FF2B5EF4-FFF2-40B4-BE49-F238E27FC236}">
                <a16:creationId xmlns:a16="http://schemas.microsoft.com/office/drawing/2014/main" id="{5B8133E4-BFB6-299C-78EA-894109E5A0E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3" name="Stocksy_comp_3347933.jpg">
            <a:extLst>
              <a:ext uri="{FF2B5EF4-FFF2-40B4-BE49-F238E27FC236}">
                <a16:creationId xmlns:a16="http://schemas.microsoft.com/office/drawing/2014/main" id="{2D9047FB-2D2A-4DB1-03C2-13319780DFBB}"/>
              </a:ext>
            </a:extLst>
          </p:cNvPr>
          <p:cNvPicPr>
            <a:picLocks noChangeAspect="1"/>
          </p:cNvPicPr>
          <p:nvPr userDrawn="1"/>
        </p:nvPicPr>
        <p:blipFill rotWithShape="1">
          <a:blip r:embed="rId2" cstate="email">
            <a:grayscl/>
            <a:alphaModFix amt="30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Tree>
    <p:extLst>
      <p:ext uri="{BB962C8B-B14F-4D97-AF65-F5344CB8AC3E}">
        <p14:creationId xmlns:p14="http://schemas.microsoft.com/office/powerpoint/2010/main" val="402614423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Tree>
    <p:extLst>
      <p:ext uri="{BB962C8B-B14F-4D97-AF65-F5344CB8AC3E}">
        <p14:creationId xmlns:p14="http://schemas.microsoft.com/office/powerpoint/2010/main" val="35174275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58740"/>
          <a:stretch/>
        </p:blipFill>
        <p:spPr>
          <a:xfrm>
            <a:off x="1" y="6418"/>
            <a:ext cx="5029200"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pic>
        <p:nvPicPr>
          <p:cNvPr id="7" name="Stocksy_comp_430260_bw.jpg">
            <a:extLst>
              <a:ext uri="{FF2B5EF4-FFF2-40B4-BE49-F238E27FC236}">
                <a16:creationId xmlns:a16="http://schemas.microsoft.com/office/drawing/2014/main" id="{17F7531E-C115-1250-57EF-6ECD56616878}"/>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1277"/>
          <a:stretch/>
        </p:blipFill>
        <p:spPr>
          <a:xfrm>
            <a:off x="5029200" y="0"/>
            <a:ext cx="7157739" cy="6846590"/>
          </a:xfrm>
          <a:prstGeom prst="rect">
            <a:avLst/>
          </a:prstGeom>
          <a:ln w="12700">
            <a:miter lim="400000"/>
          </a:ln>
        </p:spPr>
      </p:pic>
    </p:spTree>
    <p:extLst>
      <p:ext uri="{BB962C8B-B14F-4D97-AF65-F5344CB8AC3E}">
        <p14:creationId xmlns:p14="http://schemas.microsoft.com/office/powerpoint/2010/main" val="31570441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w/Text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userDrawn="1"/>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0" y="3589873"/>
            <a:ext cx="5029200" cy="1019062"/>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7451426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w/Tex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2"/>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41677266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w/Text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635" y="0"/>
            <a:ext cx="12189049"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6" name="Text Placeholder 19">
            <a:extLst>
              <a:ext uri="{FF2B5EF4-FFF2-40B4-BE49-F238E27FC236}">
                <a16:creationId xmlns:a16="http://schemas.microsoft.com/office/drawing/2014/main" id="{7C04174E-5CA9-FA31-55BB-E4D6443688FD}"/>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dirty="0">
                <a:effectLst/>
                <a:latin typeface="Helvetica" pitchFamily="2" charset="0"/>
              </a:rPr>
              <a:t>First paragraph formatting, do not move the position of this text frame, it is visually aligned with the subhead text on the left. </a:t>
            </a:r>
          </a:p>
        </p:txBody>
      </p:sp>
      <p:sp>
        <p:nvSpPr>
          <p:cNvPr id="9" name="Text Placeholder 19">
            <a:extLst>
              <a:ext uri="{FF2B5EF4-FFF2-40B4-BE49-F238E27FC236}">
                <a16:creationId xmlns:a16="http://schemas.microsoft.com/office/drawing/2014/main" id="{D3CC1719-2CEE-0B6A-2408-4EC492495D58}"/>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dirty="0">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67946664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09664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61849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782046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910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6" name="Picture 5" descr="A picture containing circle&#10;&#10;Description automatically generated">
            <a:extLst>
              <a:ext uri="{FF2B5EF4-FFF2-40B4-BE49-F238E27FC236}">
                <a16:creationId xmlns:a16="http://schemas.microsoft.com/office/drawing/2014/main" id="{BD7C438C-1699-401F-02E5-7163438704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pic>
        <p:nvPicPr>
          <p:cNvPr id="15" name="Picture 14" descr="A picture containing text, clipart&#10;&#10;Description automatically generated">
            <a:extLst>
              <a:ext uri="{FF2B5EF4-FFF2-40B4-BE49-F238E27FC236}">
                <a16:creationId xmlns:a16="http://schemas.microsoft.com/office/drawing/2014/main" id="{9D1DA064-EB04-8D5D-ECB5-55462E0D2E2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7199" y="1014800"/>
            <a:ext cx="1400519" cy="365760"/>
          </a:xfrm>
          <a:prstGeom prst="rect">
            <a:avLst/>
          </a:prstGeom>
        </p:spPr>
      </p:pic>
    </p:spTree>
    <p:extLst>
      <p:ext uri="{BB962C8B-B14F-4D97-AF65-F5344CB8AC3E}">
        <p14:creationId xmlns:p14="http://schemas.microsoft.com/office/powerpoint/2010/main" val="53574813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AE73F33-2D45-345F-6675-EA4E3C85F955}"/>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A5BF7DA5-AC0A-F940-F7A6-52E24E34A57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63993D40-52CB-0E50-21BE-28819FD4AE6E}"/>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3416CA40-E864-6A29-9594-B7AAFEB73E3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889AA7CC-917A-8DC1-05B4-FBBD3A9D561D}"/>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6385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66947A3-6D7D-9260-8BF6-9A59AD6E06A2}"/>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C7DDF57A-7696-9CFB-DC79-0EA93767259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6A34B109-C9E7-693C-08AE-5C5EC74F1801}"/>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3500CDEC-A476-1637-96C9-C8DC6E804AF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CE71E6BD-3A3D-5E56-C251-AB195A650807}"/>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779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2EFC8D2-CD86-CFAF-E385-6E05C5096F6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F968F258-2DD2-8DAE-AA24-048510D3AABA}"/>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AEAF5182-B31C-97D1-525B-CFFB6312F4CC}"/>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1824CE6B-F200-7EA3-8F92-F02F0A605CE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1C896859-CD15-11B4-0C1F-40CB6A8AE3AA}"/>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1318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0876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981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781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324776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489766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E0C3265-1D2E-3FF4-7638-0B5778C08A1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77775266-3FC1-3EDD-320D-4D3D6565C231}"/>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FA32E90B-143D-EBBD-5353-DE181070146A}"/>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4">
            <a:extLst>
              <a:ext uri="{FF2B5EF4-FFF2-40B4-BE49-F238E27FC236}">
                <a16:creationId xmlns:a16="http://schemas.microsoft.com/office/drawing/2014/main" id="{41868EBC-53B1-CD9A-7B00-5D31063B352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80D31A19-C264-B509-C884-DF14F41B5F08}"/>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34848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09" y="0"/>
            <a:ext cx="12187781"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76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7" name="Picture 6" descr="A picture containing diagram&#10;&#10;Description automatically generated">
            <a:extLst>
              <a:ext uri="{FF2B5EF4-FFF2-40B4-BE49-F238E27FC236}">
                <a16:creationId xmlns:a16="http://schemas.microsoft.com/office/drawing/2014/main" id="{CB56DDCC-3299-56D3-9669-872B6DC840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14DF085C-24EF-5F2A-D5F6-5E1A93114035}"/>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5" name="Title 1">
            <a:extLst>
              <a:ext uri="{FF2B5EF4-FFF2-40B4-BE49-F238E27FC236}">
                <a16:creationId xmlns:a16="http://schemas.microsoft.com/office/drawing/2014/main" id="{4FD9C671-1267-5406-BD6C-28A01A303DB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pic>
        <p:nvPicPr>
          <p:cNvPr id="8" name="Picture 7" descr="A picture containing text, clipart&#10;&#10;Description automatically generated">
            <a:extLst>
              <a:ext uri="{FF2B5EF4-FFF2-40B4-BE49-F238E27FC236}">
                <a16:creationId xmlns:a16="http://schemas.microsoft.com/office/drawing/2014/main" id="{495BC0A4-205E-EAA8-E11B-51D6CA0DD29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7199" y="1014800"/>
            <a:ext cx="1400519" cy="365760"/>
          </a:xfrm>
          <a:prstGeom prst="rect">
            <a:avLst/>
          </a:prstGeom>
        </p:spPr>
      </p:pic>
    </p:spTree>
    <p:extLst>
      <p:ext uri="{BB962C8B-B14F-4D97-AF65-F5344CB8AC3E}">
        <p14:creationId xmlns:p14="http://schemas.microsoft.com/office/powerpoint/2010/main" val="391237228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userDrawn="1"/>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0" y="5705"/>
            <a:ext cx="12187781"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697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3">
    <p:spTree>
      <p:nvGrpSpPr>
        <p:cNvPr id="1" name=""/>
        <p:cNvGrpSpPr/>
        <p:nvPr/>
      </p:nvGrpSpPr>
      <p:grpSpPr>
        <a:xfrm>
          <a:off x="0" y="0"/>
          <a:ext cx="0" cy="0"/>
          <a:chOff x="0" y="0"/>
          <a:chExt cx="0" cy="0"/>
        </a:xfrm>
      </p:grpSpPr>
      <p:pic>
        <p:nvPicPr>
          <p:cNvPr id="7" name="Picture 6" descr="A picture containing white&#10;&#10;Description automatically generated">
            <a:extLst>
              <a:ext uri="{FF2B5EF4-FFF2-40B4-BE49-F238E27FC236}">
                <a16:creationId xmlns:a16="http://schemas.microsoft.com/office/drawing/2014/main" id="{56218618-4EC1-F4D7-2E7B-5680F2BAD1BC}"/>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835DA95-6B88-CEE3-C993-2D56608A492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5757AEFB-6896-7ECF-64EB-A10D1ADF16D2}"/>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D3F540E6-FEE4-EA5A-3C8E-DB3686E1F637}"/>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30FB867B-FB70-9A17-9C28-034A05B190E8}"/>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4CC1EB24-04B8-A189-8F33-DECF538251E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47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userDrawn="1"/>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5"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9840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0" y="11410"/>
            <a:ext cx="12187781"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30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a:extLst>
              <a:ext uri="{28A0092B-C50C-407E-A947-70E740481C1C}">
                <a14:useLocalDpi xmlns:a14="http://schemas.microsoft.com/office/drawing/2010/main" val="0"/>
              </a:ext>
            </a:extLst>
          </a:blip>
          <a:srcRect t="66" b="66"/>
          <a:stretch/>
        </p:blipFill>
        <p:spPr>
          <a:xfrm>
            <a:off x="0" y="11410"/>
            <a:ext cx="12187781"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0" y="1683959"/>
            <a:ext cx="11277495" cy="4579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4918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2855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933856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906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rizontal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6D0AB906-B340-8799-AF0F-9165903474B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95D7B8DC-82C6-8E44-21CF-5ED178BA341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93FF301F-9BFB-7B9A-F9FE-8E1C3F99A714}"/>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8" name="Rectangle 17">
            <a:extLst>
              <a:ext uri="{FF2B5EF4-FFF2-40B4-BE49-F238E27FC236}">
                <a16:creationId xmlns:a16="http://schemas.microsoft.com/office/drawing/2014/main" id="{186ECFEB-65E8-F006-E24D-B472C4C935F1}"/>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9" name="Title 1">
            <a:extLst>
              <a:ext uri="{FF2B5EF4-FFF2-40B4-BE49-F238E27FC236}">
                <a16:creationId xmlns:a16="http://schemas.microsoft.com/office/drawing/2014/main" id="{45840A34-DC9F-8D08-2B40-7F584995F53D}"/>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0" name="Text Placeholder 9">
            <a:extLst>
              <a:ext uri="{FF2B5EF4-FFF2-40B4-BE49-F238E27FC236}">
                <a16:creationId xmlns:a16="http://schemas.microsoft.com/office/drawing/2014/main" id="{1C3FCC18-4123-FE93-29D1-66C13CA3564F}"/>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A53B707D-6B66-B7FE-E5C0-1D0E0DC16B97}"/>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1912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rizontal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8B6E3FB6-5B3C-9BEF-A86D-16DDFAE3AB2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79450051-6CEC-AA43-383D-06C11DCC4F3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E126446F-4013-57A8-EA47-569CEC6B682C}"/>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8" name="Rectangle 17">
            <a:extLst>
              <a:ext uri="{FF2B5EF4-FFF2-40B4-BE49-F238E27FC236}">
                <a16:creationId xmlns:a16="http://schemas.microsoft.com/office/drawing/2014/main" id="{288667E1-31D3-2FED-E679-DD56C7134A6B}"/>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9" name="Title 1">
            <a:extLst>
              <a:ext uri="{FF2B5EF4-FFF2-40B4-BE49-F238E27FC236}">
                <a16:creationId xmlns:a16="http://schemas.microsoft.com/office/drawing/2014/main" id="{9D233CA3-5C31-734B-5348-3C3AE9404612}"/>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20" name="Text Placeholder 9">
            <a:extLst>
              <a:ext uri="{FF2B5EF4-FFF2-40B4-BE49-F238E27FC236}">
                <a16:creationId xmlns:a16="http://schemas.microsoft.com/office/drawing/2014/main" id="{640D6A28-EC49-02AB-51EC-C89B5C972575}"/>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612EF661-927D-1D8A-352E-E92B1ADDAB79}"/>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178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020354-ECE0-84D2-8D32-2F042EAB7A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50"/>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3" name="Picture 2" descr="A picture containing circle&#10;&#10;Description automatically generated">
            <a:extLst>
              <a:ext uri="{FF2B5EF4-FFF2-40B4-BE49-F238E27FC236}">
                <a16:creationId xmlns:a16="http://schemas.microsoft.com/office/drawing/2014/main" id="{AB0FB7ED-755E-C8C2-29E0-88CC302EEB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5" name="Subtitle 2">
            <a:extLst>
              <a:ext uri="{FF2B5EF4-FFF2-40B4-BE49-F238E27FC236}">
                <a16:creationId xmlns:a16="http://schemas.microsoft.com/office/drawing/2014/main" id="{9FE794BB-92AB-CF74-BA7D-9EFFD9FC1D20}"/>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6" name="Title 1">
            <a:extLst>
              <a:ext uri="{FF2B5EF4-FFF2-40B4-BE49-F238E27FC236}">
                <a16:creationId xmlns:a16="http://schemas.microsoft.com/office/drawing/2014/main" id="{1BC256D4-5A79-C2A0-BA34-DB254DF875BF}"/>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pic>
        <p:nvPicPr>
          <p:cNvPr id="7" name="Picture 6" descr="A picture containing text, clipart&#10;&#10;Description automatically generated">
            <a:extLst>
              <a:ext uri="{FF2B5EF4-FFF2-40B4-BE49-F238E27FC236}">
                <a16:creationId xmlns:a16="http://schemas.microsoft.com/office/drawing/2014/main" id="{99D10DEF-DBC6-BF0D-36F5-3A6C147A38D3}"/>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7199" y="1014800"/>
            <a:ext cx="1400519" cy="365760"/>
          </a:xfrm>
          <a:prstGeom prst="rect">
            <a:avLst/>
          </a:prstGeom>
        </p:spPr>
      </p:pic>
    </p:spTree>
    <p:extLst>
      <p:ext uri="{BB962C8B-B14F-4D97-AF65-F5344CB8AC3E}">
        <p14:creationId xmlns:p14="http://schemas.microsoft.com/office/powerpoint/2010/main" val="300149433"/>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rizontal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C1F80E1-1EDB-BCA8-4BE0-B1A5A89AC1CE}"/>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3" name="Rectangle 2">
            <a:extLst>
              <a:ext uri="{FF2B5EF4-FFF2-40B4-BE49-F238E27FC236}">
                <a16:creationId xmlns:a16="http://schemas.microsoft.com/office/drawing/2014/main" id="{F152E558-621E-E500-BA18-6422215E1AF5}"/>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6" name="Title 1">
            <a:extLst>
              <a:ext uri="{FF2B5EF4-FFF2-40B4-BE49-F238E27FC236}">
                <a16:creationId xmlns:a16="http://schemas.microsoft.com/office/drawing/2014/main" id="{C8A9B75F-56F6-D1D4-FC1F-6856C018C7E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2" name="Text Placeholder 9">
            <a:extLst>
              <a:ext uri="{FF2B5EF4-FFF2-40B4-BE49-F238E27FC236}">
                <a16:creationId xmlns:a16="http://schemas.microsoft.com/office/drawing/2014/main" id="{92D9064A-2EFC-A107-666C-748942297760}"/>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Slide Number Placeholder 4">
            <a:extLst>
              <a:ext uri="{FF2B5EF4-FFF2-40B4-BE49-F238E27FC236}">
                <a16:creationId xmlns:a16="http://schemas.microsoft.com/office/drawing/2014/main" id="{4EC05B7D-9C04-5D69-0D26-801A29A7826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4" name="Image" descr="Image">
            <a:extLst>
              <a:ext uri="{FF2B5EF4-FFF2-40B4-BE49-F238E27FC236}">
                <a16:creationId xmlns:a16="http://schemas.microsoft.com/office/drawing/2014/main" id="{D5FAB721-3AD2-508B-D359-9CD1E0261571}"/>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2" name="Content Placeholder 8">
            <a:extLst>
              <a:ext uri="{FF2B5EF4-FFF2-40B4-BE49-F238E27FC236}">
                <a16:creationId xmlns:a16="http://schemas.microsoft.com/office/drawing/2014/main" id="{090A0E07-A90B-938A-0DF7-5506CE341A0F}"/>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9883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ffice Locations">
    <p:bg>
      <p:bgPr>
        <a:solidFill>
          <a:schemeClr val="tx1"/>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userDrawn="1"/>
        </p:nvPicPr>
        <p:blipFill rotWithShape="1">
          <a:blip r:embed="rId2">
            <a:alphaModFix amt="10000"/>
          </a:blip>
          <a:srcRect l="3083" r="3090" b="8245"/>
          <a:stretch/>
        </p:blipFill>
        <p:spPr>
          <a:xfrm>
            <a:off x="-1"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userDrawn="1"/>
        </p:nvPicPr>
        <p:blipFill>
          <a:blip r:embed="rId3"/>
          <a:stretch>
            <a:fillRect/>
          </a:stretch>
        </p:blipFill>
        <p:spPr>
          <a:xfrm>
            <a:off x="2381831" y="2191202"/>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userDrawn="1"/>
        </p:nvPicPr>
        <p:blipFill>
          <a:blip r:embed="rId3"/>
          <a:stretch>
            <a:fillRect/>
          </a:stretch>
        </p:blipFill>
        <p:spPr>
          <a:xfrm>
            <a:off x="2288413" y="1862825"/>
            <a:ext cx="529367"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userDrawn="1"/>
        </p:nvPicPr>
        <p:blipFill>
          <a:blip r:embed="rId3"/>
          <a:stretch>
            <a:fillRect/>
          </a:stretch>
        </p:blipFill>
        <p:spPr>
          <a:xfrm>
            <a:off x="318155" y="2174216"/>
            <a:ext cx="529367"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userDrawn="1"/>
        </p:nvPicPr>
        <p:blipFill>
          <a:blip r:embed="rId3"/>
          <a:stretch>
            <a:fillRect/>
          </a:stretch>
        </p:blipFill>
        <p:spPr>
          <a:xfrm>
            <a:off x="383264"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userDrawn="1"/>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userDrawn="1"/>
        </p:nvPicPr>
        <p:blipFill>
          <a:blip r:embed="rId3"/>
          <a:stretch>
            <a:fillRect/>
          </a:stretch>
        </p:blipFill>
        <p:spPr>
          <a:xfrm>
            <a:off x="1282014"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userDrawn="1"/>
        </p:nvPicPr>
        <p:blipFill>
          <a:blip r:embed="rId3"/>
          <a:stretch>
            <a:fillRect/>
          </a:stretch>
        </p:blipFill>
        <p:spPr>
          <a:xfrm>
            <a:off x="454035"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userDrawn="1"/>
        </p:nvPicPr>
        <p:blipFill>
          <a:blip r:embed="rId3"/>
          <a:stretch>
            <a:fillRect/>
          </a:stretch>
        </p:blipFill>
        <p:spPr>
          <a:xfrm>
            <a:off x="2424293" y="2041168"/>
            <a:ext cx="529367"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userDrawn="1"/>
        </p:nvPicPr>
        <p:blipFill>
          <a:blip r:embed="rId4"/>
          <a:stretch>
            <a:fillRect/>
          </a:stretch>
        </p:blipFill>
        <p:spPr>
          <a:xfrm>
            <a:off x="1761878"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userDrawn="1"/>
        </p:nvPicPr>
        <p:blipFill>
          <a:blip r:embed="rId4"/>
          <a:stretch>
            <a:fillRect/>
          </a:stretch>
        </p:blipFill>
        <p:spPr>
          <a:xfrm>
            <a:off x="1161743" y="2191202"/>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userDrawn="1"/>
        </p:nvPicPr>
        <p:blipFill>
          <a:blip r:embed="rId4"/>
          <a:stretch>
            <a:fillRect/>
          </a:stretch>
        </p:blipFill>
        <p:spPr>
          <a:xfrm>
            <a:off x="2219078"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userDrawn="1"/>
        </p:nvPicPr>
        <p:blipFill>
          <a:blip r:embed="rId4"/>
          <a:stretch>
            <a:fillRect/>
          </a:stretch>
        </p:blipFill>
        <p:spPr>
          <a:xfrm>
            <a:off x="2546019" y="2048051"/>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userDrawn="1"/>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userDrawn="1"/>
        </p:nvPicPr>
        <p:blipFill>
          <a:blip r:embed="rId4"/>
          <a:stretch>
            <a:fillRect/>
          </a:stretch>
        </p:blipFill>
        <p:spPr>
          <a:xfrm>
            <a:off x="5128378" y="1584136"/>
            <a:ext cx="355601"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userDrawn="1"/>
        </p:nvPicPr>
        <p:blipFill>
          <a:blip r:embed="rId4"/>
          <a:stretch>
            <a:fillRect/>
          </a:stretch>
        </p:blipFill>
        <p:spPr>
          <a:xfrm>
            <a:off x="5941178" y="1807827"/>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userDrawn="1"/>
        </p:nvPicPr>
        <p:blipFill>
          <a:blip r:embed="rId4"/>
          <a:stretch>
            <a:fillRect/>
          </a:stretch>
        </p:blipFill>
        <p:spPr>
          <a:xfrm>
            <a:off x="7592178" y="2931777"/>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userDrawn="1"/>
        </p:nvPicPr>
        <p:blipFill>
          <a:blip r:embed="rId4"/>
          <a:stretch>
            <a:fillRect/>
          </a:stretch>
        </p:blipFill>
        <p:spPr>
          <a:xfrm>
            <a:off x="2304351"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userDrawn="1"/>
        </p:nvPicPr>
        <p:blipFill>
          <a:blip r:embed="rId4"/>
          <a:stretch>
            <a:fillRect/>
          </a:stretch>
        </p:blipFill>
        <p:spPr>
          <a:xfrm>
            <a:off x="11240305" y="6025497"/>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userDrawn="1"/>
        </p:nvPicPr>
        <p:blipFill>
          <a:blip r:embed="rId4"/>
          <a:stretch>
            <a:fillRect/>
          </a:stretch>
        </p:blipFill>
        <p:spPr>
          <a:xfrm>
            <a:off x="11626967" y="5743223"/>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userDrawn="1"/>
        </p:nvPicPr>
        <p:blipFill>
          <a:blip r:embed="rId4"/>
          <a:stretch>
            <a:fillRect/>
          </a:stretch>
        </p:blipFill>
        <p:spPr>
          <a:xfrm>
            <a:off x="10163345"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dirty="0"/>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2"/>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userDrawn="1"/>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209032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F500E-989E-C6EA-A1D9-12795CAA2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userDrawn="1"/>
        </p:nvSpPr>
        <p:spPr>
          <a:xfrm>
            <a:off x="457200" y="5882002"/>
            <a:ext cx="8264439" cy="553998"/>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The information provided here is of a general nature and is not intended to address the specific circumstances of any individual or entity. In specific circumstances, the services of a professional should be sought. Tax information, if any, contained in this communication was not intended or written to be used by any person for the purpose of avoiding penalties, nor should such information be construed as an opinion upon which any person may rely. The intended recipients of this communication and any attachments are not subject to any limitation on the disclosure of the tax treatment or tax structure of any transaction or matter that is the subject of this communication and any attachments. Baker Tilly US, LLP, trading as Baker Tilly, is a member of the global network of Baker Tilly International Ltd., the members of which are separate and independent legal entities. © 2022 Baker Tilly US, LLP</a:t>
            </a:r>
          </a:p>
        </p:txBody>
      </p:sp>
      <p:pic>
        <p:nvPicPr>
          <p:cNvPr id="5" name="Image" descr="Image">
            <a:extLst>
              <a:ext uri="{FF2B5EF4-FFF2-40B4-BE49-F238E27FC236}">
                <a16:creationId xmlns:a16="http://schemas.microsoft.com/office/drawing/2014/main" id="{C455076A-875E-D7D7-6ABA-8E9B9A9BB2FA}"/>
              </a:ext>
            </a:extLst>
          </p:cNvPr>
          <p:cNvPicPr>
            <a:picLocks noChangeAspect="1"/>
          </p:cNvPicPr>
          <p:nvPr userDrawn="1"/>
        </p:nvPicPr>
        <p:blipFill>
          <a:blip r:embed="rId3"/>
          <a:stretch>
            <a:fillRect/>
          </a:stretch>
        </p:blipFill>
        <p:spPr>
          <a:xfrm>
            <a:off x="9896594" y="5918805"/>
            <a:ext cx="1828800" cy="480392"/>
          </a:xfrm>
          <a:prstGeom prst="rect">
            <a:avLst/>
          </a:prstGeom>
          <a:ln w="12700">
            <a:miter lim="400000"/>
          </a:ln>
        </p:spPr>
      </p:pic>
    </p:spTree>
    <p:extLst>
      <p:ext uri="{BB962C8B-B14F-4D97-AF65-F5344CB8AC3E}">
        <p14:creationId xmlns:p14="http://schemas.microsoft.com/office/powerpoint/2010/main" val="3212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act or Last Slide 2">
    <p:spTree>
      <p:nvGrpSpPr>
        <p:cNvPr id="1" name=""/>
        <p:cNvGrpSpPr/>
        <p:nvPr/>
      </p:nvGrpSpPr>
      <p:grpSpPr>
        <a:xfrm>
          <a:off x="0" y="0"/>
          <a:ext cx="0" cy="0"/>
          <a:chOff x="0" y="0"/>
          <a:chExt cx="0" cy="0"/>
        </a:xfrm>
      </p:grpSpPr>
      <p:sp>
        <p:nvSpPr>
          <p:cNvPr id="13" name="Rectangle 12"/>
          <p:cNvSpPr/>
          <p:nvPr userDrawn="1"/>
        </p:nvSpPr>
        <p:spPr>
          <a:xfrm>
            <a:off x="7619999"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email">
            <a:grayscl/>
            <a:alphaModFix amt="15000"/>
            <a:extLst>
              <a:ext uri="{28A0092B-C50C-407E-A947-70E740481C1C}">
                <a14:useLocalDpi xmlns:a14="http://schemas.microsoft.com/office/drawing/2010/main" val="0"/>
              </a:ext>
            </a:extLst>
          </a:blip>
          <a:srcRect l="25812" r="10738"/>
          <a:stretch/>
        </p:blipFill>
        <p:spPr>
          <a:xfrm flipH="1">
            <a:off x="7619997" y="0"/>
            <a:ext cx="4572001" cy="6858000"/>
          </a:xfrm>
          <a:prstGeom prst="rect">
            <a:avLst/>
          </a:prstGeom>
        </p:spPr>
      </p:pic>
      <p:pic>
        <p:nvPicPr>
          <p:cNvPr id="2" name="Picture 1">
            <a:extLst>
              <a:ext uri="{FF2B5EF4-FFF2-40B4-BE49-F238E27FC236}">
                <a16:creationId xmlns:a16="http://schemas.microsoft.com/office/drawing/2014/main" id="{457DD939-1EA3-253F-0B92-405DEA6AC52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7200" y="453025"/>
            <a:ext cx="1737730" cy="457200"/>
          </a:xfrm>
          <a:prstGeom prst="rect">
            <a:avLst/>
          </a:prstGeom>
        </p:spPr>
      </p:pic>
      <p:sp>
        <p:nvSpPr>
          <p:cNvPr id="3" name="Rectangle 2">
            <a:extLst>
              <a:ext uri="{FF2B5EF4-FFF2-40B4-BE49-F238E27FC236}">
                <a16:creationId xmlns:a16="http://schemas.microsoft.com/office/drawing/2014/main" id="{932097C9-CF66-362D-F214-E4FEDA5083E1}"/>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2613835267"/>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0" name="Rectangle 9"/>
          <p:cNvSpPr/>
          <p:nvPr userDrawn="1"/>
        </p:nvSpPr>
        <p:spPr>
          <a:xfrm>
            <a:off x="7617489" y="0"/>
            <a:ext cx="45745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C539209-AB5D-ADF8-2336-EE818E2C587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A93CEA64-6AF7-8C06-5040-7EEB1ED7083C}"/>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6" name="Picture 5">
            <a:extLst>
              <a:ext uri="{FF2B5EF4-FFF2-40B4-BE49-F238E27FC236}">
                <a16:creationId xmlns:a16="http://schemas.microsoft.com/office/drawing/2014/main" id="{4E3B0C8A-D24A-0450-3665-C74DE2AF0A8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453025"/>
            <a:ext cx="2072198" cy="545199"/>
          </a:xfrm>
          <a:prstGeom prst="rect">
            <a:avLst/>
          </a:prstGeom>
        </p:spPr>
      </p:pic>
      <p:sp>
        <p:nvSpPr>
          <p:cNvPr id="7" name="Rectangle 6">
            <a:extLst>
              <a:ext uri="{FF2B5EF4-FFF2-40B4-BE49-F238E27FC236}">
                <a16:creationId xmlns:a16="http://schemas.microsoft.com/office/drawing/2014/main" id="{965C903F-1664-69E1-D38B-45754E425792}"/>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13" name="Picture 12">
            <a:extLst>
              <a:ext uri="{FF2B5EF4-FFF2-40B4-BE49-F238E27FC236}">
                <a16:creationId xmlns:a16="http://schemas.microsoft.com/office/drawing/2014/main" id="{6A22F544-8400-08A1-DDD0-FD3CB3E476BE}"/>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spTree>
    <p:extLst>
      <p:ext uri="{BB962C8B-B14F-4D97-AF65-F5344CB8AC3E}">
        <p14:creationId xmlns:p14="http://schemas.microsoft.com/office/powerpoint/2010/main" val="3322622731"/>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7619999" y="0"/>
            <a:ext cx="4572001" cy="6858000"/>
          </a:xfrm>
          <a:prstGeom prst="rect">
            <a:avLst/>
          </a:prstGeom>
          <a:solidFill>
            <a:srgbClr val="00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521A451-06B4-939C-11FD-48400C6C6762}"/>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8E327FF9-1070-E023-D282-F0CED8D24A82}"/>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6" name="Picture 5">
            <a:extLst>
              <a:ext uri="{FF2B5EF4-FFF2-40B4-BE49-F238E27FC236}">
                <a16:creationId xmlns:a16="http://schemas.microsoft.com/office/drawing/2014/main" id="{0341A0B3-A896-7211-794F-C616453EA88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453025"/>
            <a:ext cx="2072198" cy="545199"/>
          </a:xfrm>
          <a:prstGeom prst="rect">
            <a:avLst/>
          </a:prstGeom>
        </p:spPr>
      </p:pic>
      <p:sp>
        <p:nvSpPr>
          <p:cNvPr id="9" name="Rectangle 8">
            <a:extLst>
              <a:ext uri="{FF2B5EF4-FFF2-40B4-BE49-F238E27FC236}">
                <a16:creationId xmlns:a16="http://schemas.microsoft.com/office/drawing/2014/main" id="{7A36AF51-3905-1FB0-C3B2-5EFDC6635FBA}"/>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2" name="Picture 1">
            <a:extLst>
              <a:ext uri="{FF2B5EF4-FFF2-40B4-BE49-F238E27FC236}">
                <a16:creationId xmlns:a16="http://schemas.microsoft.com/office/drawing/2014/main" id="{1A6A1BA6-0D0C-6937-D0C8-40158B8AADB2}"/>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spTree>
    <p:extLst>
      <p:ext uri="{BB962C8B-B14F-4D97-AF65-F5344CB8AC3E}">
        <p14:creationId xmlns:p14="http://schemas.microsoft.com/office/powerpoint/2010/main" val="2043937849"/>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userDrawn="1"/>
        </p:nvSpPr>
        <p:spPr>
          <a:xfrm>
            <a:off x="761748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3" name="Subtitle 2"/>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453025"/>
            <a:ext cx="2072198" cy="545199"/>
          </a:xfrm>
          <a:prstGeom prst="rect">
            <a:avLst/>
          </a:prstGeom>
        </p:spPr>
      </p:pic>
      <p:sp>
        <p:nvSpPr>
          <p:cNvPr id="12" name="Rectangle 11"/>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4" name="Picture 3">
            <a:extLst>
              <a:ext uri="{FF2B5EF4-FFF2-40B4-BE49-F238E27FC236}">
                <a16:creationId xmlns:a16="http://schemas.microsoft.com/office/drawing/2014/main" id="{8ECF6BEB-3251-31ED-828B-37E97979300C}"/>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spTree>
    <p:extLst>
      <p:ext uri="{BB962C8B-B14F-4D97-AF65-F5344CB8AC3E}">
        <p14:creationId xmlns:p14="http://schemas.microsoft.com/office/powerpoint/2010/main" val="3752194089"/>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p:cNvSpPr/>
          <p:nvPr userDrawn="1"/>
        </p:nvSpPr>
        <p:spPr>
          <a:xfrm>
            <a:off x="761999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sp>
        <p:nvSpPr>
          <p:cNvPr id="4" name="Title 1">
            <a:extLst>
              <a:ext uri="{FF2B5EF4-FFF2-40B4-BE49-F238E27FC236}">
                <a16:creationId xmlns:a16="http://schemas.microsoft.com/office/drawing/2014/main" id="{4FA6A0F9-FA2C-E128-11D7-41CC97060F5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BB3C994C-AC7C-68A9-A866-C16A0503C103}"/>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pic>
        <p:nvPicPr>
          <p:cNvPr id="6" name="Picture 5">
            <a:extLst>
              <a:ext uri="{FF2B5EF4-FFF2-40B4-BE49-F238E27FC236}">
                <a16:creationId xmlns:a16="http://schemas.microsoft.com/office/drawing/2014/main" id="{B0AD0490-2713-384A-1524-B87FDFEF562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7200" y="453025"/>
            <a:ext cx="2072198" cy="545199"/>
          </a:xfrm>
          <a:prstGeom prst="rect">
            <a:avLst/>
          </a:prstGeom>
        </p:spPr>
      </p:pic>
      <p:sp>
        <p:nvSpPr>
          <p:cNvPr id="9" name="Rectangle 8">
            <a:extLst>
              <a:ext uri="{FF2B5EF4-FFF2-40B4-BE49-F238E27FC236}">
                <a16:creationId xmlns:a16="http://schemas.microsoft.com/office/drawing/2014/main" id="{6EB0E01D-9697-DC0D-EF4F-8972BF7D399D}"/>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761867692"/>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1">
    <p:bg>
      <p:bgPr>
        <a:solidFill>
          <a:schemeClr val="accent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1">
            <a:extLst>
              <a:ext uri="{FF2B5EF4-FFF2-40B4-BE49-F238E27FC236}">
                <a16:creationId xmlns:a16="http://schemas.microsoft.com/office/drawing/2014/main" id="{9FBA44DE-A9AE-7510-CF81-958F25C9759A}"/>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4263144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2">
    <p:bg>
      <p:bgPr>
        <a:solidFill>
          <a:schemeClr val="accent2"/>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1">
            <a:extLst>
              <a:ext uri="{FF2B5EF4-FFF2-40B4-BE49-F238E27FC236}">
                <a16:creationId xmlns:a16="http://schemas.microsoft.com/office/drawing/2014/main" id="{10C4C24A-2A32-D901-88FE-05C78A52C4E4}"/>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42404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942E0349-2EDB-F874-9F62-018EC978CAC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568F69CF-0664-BF7A-E4EE-9A3B11F01A44}"/>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7" name="Title 1">
            <a:extLst>
              <a:ext uri="{FF2B5EF4-FFF2-40B4-BE49-F238E27FC236}">
                <a16:creationId xmlns:a16="http://schemas.microsoft.com/office/drawing/2014/main" id="{8ECDE936-9462-F996-1945-CA71DF2CC8A6}"/>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pic>
        <p:nvPicPr>
          <p:cNvPr id="8" name="Picture 7" descr="A picture containing text, clipart&#10;&#10;Description automatically generated">
            <a:extLst>
              <a:ext uri="{FF2B5EF4-FFF2-40B4-BE49-F238E27FC236}">
                <a16:creationId xmlns:a16="http://schemas.microsoft.com/office/drawing/2014/main" id="{87D633D8-1FF7-4054-09C5-62B5AB1E38BA}"/>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7199" y="1014800"/>
            <a:ext cx="1400519" cy="365760"/>
          </a:xfrm>
          <a:prstGeom prst="rect">
            <a:avLst/>
          </a:prstGeom>
        </p:spPr>
      </p:pic>
    </p:spTree>
    <p:extLst>
      <p:ext uri="{BB962C8B-B14F-4D97-AF65-F5344CB8AC3E}">
        <p14:creationId xmlns:p14="http://schemas.microsoft.com/office/powerpoint/2010/main" val="141245215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3">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1">
            <a:extLst>
              <a:ext uri="{FF2B5EF4-FFF2-40B4-BE49-F238E27FC236}">
                <a16:creationId xmlns:a16="http://schemas.microsoft.com/office/drawing/2014/main" id="{AE12E8A6-A1BD-CAB2-475D-88271629FDF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325648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BE13C7-E458-84D8-3E48-95FD9BE940A3}"/>
              </a:ext>
            </a:extLst>
          </p:cNvPr>
          <p:cNvSpPr/>
          <p:nvPr userDrawn="1"/>
        </p:nvSpPr>
        <p:spPr>
          <a:xfrm>
            <a:off x="0" y="-1"/>
            <a:ext cx="12191999" cy="6869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l="61" t="5192" r="-1" b="5644"/>
          <a:stretch/>
        </p:blipFill>
        <p:spPr>
          <a:xfrm>
            <a:off x="1" y="-1"/>
            <a:ext cx="12192000" cy="6869977"/>
          </a:xfrm>
          <a:prstGeom prst="rect">
            <a:avLst/>
          </a:prstGeom>
        </p:spPr>
      </p:pic>
      <p:sp>
        <p:nvSpPr>
          <p:cNvPr id="4" name="Title 1">
            <a:extLst>
              <a:ext uri="{FF2B5EF4-FFF2-40B4-BE49-F238E27FC236}">
                <a16:creationId xmlns:a16="http://schemas.microsoft.com/office/drawing/2014/main" id="{BEF41DC8-998A-2003-4371-A50BFBE4246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460176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5">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 y="-11979"/>
            <a:ext cx="12192001" cy="6869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21826" b="21826"/>
          <a:stretch/>
        </p:blipFill>
        <p:spPr>
          <a:xfrm>
            <a:off x="-1" y="-14288"/>
            <a:ext cx="12192000" cy="6869977"/>
          </a:xfrm>
          <a:prstGeom prst="rect">
            <a:avLst/>
          </a:prstGeom>
        </p:spPr>
      </p:pic>
      <p:sp>
        <p:nvSpPr>
          <p:cNvPr id="4" name="Title 1">
            <a:extLst>
              <a:ext uri="{FF2B5EF4-FFF2-40B4-BE49-F238E27FC236}">
                <a16:creationId xmlns:a16="http://schemas.microsoft.com/office/drawing/2014/main" id="{0CE58378-8BA7-828B-D909-69E7D28C5973}"/>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788161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6">
    <p:spTree>
      <p:nvGrpSpPr>
        <p:cNvPr id="1" name=""/>
        <p:cNvGrpSpPr/>
        <p:nvPr/>
      </p:nvGrpSpPr>
      <p:grpSpPr>
        <a:xfrm>
          <a:off x="0" y="0"/>
          <a:ext cx="0" cy="0"/>
          <a:chOff x="0" y="0"/>
          <a:chExt cx="0" cy="0"/>
        </a:xfrm>
      </p:grpSpPr>
      <p:sp>
        <p:nvSpPr>
          <p:cNvPr id="5" name="Rectangle 4"/>
          <p:cNvSpPr/>
          <p:nvPr userDrawn="1"/>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r="11127" b="18"/>
          <a:stretch/>
        </p:blipFill>
        <p:spPr>
          <a:xfrm>
            <a:off x="-1" y="1"/>
            <a:ext cx="12192000" cy="6857999"/>
          </a:xfrm>
          <a:prstGeom prst="rect">
            <a:avLst/>
          </a:prstGeom>
        </p:spPr>
      </p:pic>
      <p:sp>
        <p:nvSpPr>
          <p:cNvPr id="12" name="Title 1"/>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17520566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549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5297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lvl1pPr>
            <a:lvl2pPr>
              <a:defRPr sz="2000"/>
            </a:lvl2pPr>
            <a:lvl3pPr>
              <a:defRPr sz="1800"/>
            </a:lvl3pPr>
            <a:lvl4pPr>
              <a:defRPr sz="16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extLst>
      <p:ext uri="{BB962C8B-B14F-4D97-AF65-F5344CB8AC3E}">
        <p14:creationId xmlns:p14="http://schemas.microsoft.com/office/powerpoint/2010/main" val="27600648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4">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69512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4145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6">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extLst>
      <p:ext uri="{BB962C8B-B14F-4D97-AF65-F5344CB8AC3E}">
        <p14:creationId xmlns:p14="http://schemas.microsoft.com/office/powerpoint/2010/main" val="353627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Image" descr="Image">
            <a:extLst>
              <a:ext uri="{FF2B5EF4-FFF2-40B4-BE49-F238E27FC236}">
                <a16:creationId xmlns:a16="http://schemas.microsoft.com/office/drawing/2014/main" id="{303EB84B-82EF-BB02-9D92-A3F96E6F98E9}"/>
              </a:ext>
            </a:extLst>
          </p:cNvPr>
          <p:cNvPicPr>
            <a:picLocks noChangeAspect="1"/>
          </p:cNvPicPr>
          <p:nvPr userDrawn="1"/>
        </p:nvPicPr>
        <p:blipFill>
          <a:blip r:embed="rId3"/>
          <a:stretch>
            <a:fillRect/>
          </a:stretch>
        </p:blipFill>
        <p:spPr>
          <a:xfrm>
            <a:off x="9896594" y="5918805"/>
            <a:ext cx="1828800" cy="480392"/>
          </a:xfrm>
          <a:prstGeom prst="rect">
            <a:avLst/>
          </a:prstGeom>
          <a:ln w="12700">
            <a:miter lim="400000"/>
          </a:ln>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accent2"/>
                </a:solidFill>
                <a:latin typeface="Arial Black" panose="020B0A04020102020204" pitchFamily="34" charset="0"/>
              </a:defRPr>
            </a:lvl1pPr>
          </a:lstStyle>
          <a:p>
            <a:r>
              <a:rPr lang="en-US" dirty="0"/>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3171052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grayscl/>
            <a:extLst>
              <a:ext uri="{28A0092B-C50C-407E-A947-70E740481C1C}">
                <a14:useLocalDpi xmlns:a14="http://schemas.microsoft.com/office/drawing/2010/main" val="0"/>
              </a:ext>
            </a:extLst>
          </a:blip>
          <a:srcRect l="27119" t="5237" r="6694" b="5369"/>
          <a:stretch/>
        </p:blipFill>
        <p:spPr>
          <a:xfrm>
            <a:off x="8889" y="0"/>
            <a:ext cx="7620000" cy="6847860"/>
          </a:xfrm>
          <a:prstGeom prst="rect">
            <a:avLst/>
          </a:prstGeom>
        </p:spPr>
      </p:pic>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dirty="0"/>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dirty="0"/>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07968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dirty="0"/>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dirty="0"/>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userDrawn="1"/>
        </p:nvPicPr>
        <p:blipFill rotWithShape="1">
          <a:blip r:embed="rId3" cstate="email">
            <a:grayscl/>
            <a:extLst>
              <a:ext uri="{28A0092B-C50C-407E-A947-70E740481C1C}">
                <a14:useLocalDpi xmlns:a14="http://schemas.microsoft.com/office/drawing/2010/main" val="0"/>
              </a:ext>
            </a:extLst>
          </a:blip>
          <a:srcRect r="16666"/>
          <a:stretch/>
        </p:blipFill>
        <p:spPr>
          <a:xfrm>
            <a:off x="0" y="0"/>
            <a:ext cx="7620001" cy="6858000"/>
          </a:xfrm>
          <a:prstGeom prst="rect">
            <a:avLst/>
          </a:prstGeom>
        </p:spPr>
      </p:pic>
    </p:spTree>
    <p:extLst>
      <p:ext uri="{BB962C8B-B14F-4D97-AF65-F5344CB8AC3E}">
        <p14:creationId xmlns:p14="http://schemas.microsoft.com/office/powerpoint/2010/main" val="2456716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dirty="0"/>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dirty="0"/>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userDrawn="1"/>
        </p:nvPicPr>
        <p:blipFill rotWithShape="1">
          <a:blip r:embed="rId3" cstate="email">
            <a:grayscl/>
            <a:extLst>
              <a:ext uri="{28A0092B-C50C-407E-A947-70E740481C1C}">
                <a14:useLocalDpi xmlns:a14="http://schemas.microsoft.com/office/drawing/2010/main" val="0"/>
              </a:ext>
            </a:extLst>
          </a:blip>
          <a:srcRect l="16606" t="5537" r="11965" b="8749"/>
          <a:stretch/>
        </p:blipFill>
        <p:spPr>
          <a:xfrm>
            <a:off x="0" y="0"/>
            <a:ext cx="7620001" cy="6858000"/>
          </a:xfrm>
          <a:prstGeom prst="rect">
            <a:avLst/>
          </a:prstGeom>
        </p:spPr>
      </p:pic>
    </p:spTree>
    <p:extLst>
      <p:ext uri="{BB962C8B-B14F-4D97-AF65-F5344CB8AC3E}">
        <p14:creationId xmlns:p14="http://schemas.microsoft.com/office/powerpoint/2010/main" val="27013763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or Last Slide 1">
    <p:spTree>
      <p:nvGrpSpPr>
        <p:cNvPr id="1" name=""/>
        <p:cNvGrpSpPr/>
        <p:nvPr/>
      </p:nvGrpSpPr>
      <p:grpSpPr>
        <a:xfrm>
          <a:off x="0" y="0"/>
          <a:ext cx="0" cy="0"/>
          <a:chOff x="0" y="0"/>
          <a:chExt cx="0" cy="0"/>
        </a:xfrm>
      </p:grpSpPr>
      <p:sp>
        <p:nvSpPr>
          <p:cNvPr id="10" name="Rectangle 9"/>
          <p:cNvSpPr/>
          <p:nvPr userDrawn="1"/>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9F0FEB-6608-DC96-8216-EA8E5901DF4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453025"/>
            <a:ext cx="1737730" cy="457200"/>
          </a:xfrm>
          <a:prstGeom prst="rect">
            <a:avLst/>
          </a:prstGeom>
        </p:spPr>
      </p:pic>
      <p:sp>
        <p:nvSpPr>
          <p:cNvPr id="3" name="Rectangle 2">
            <a:extLst>
              <a:ext uri="{FF2B5EF4-FFF2-40B4-BE49-F238E27FC236}">
                <a16:creationId xmlns:a16="http://schemas.microsoft.com/office/drawing/2014/main" id="{7E4CC8B3-00B0-440F-07CF-E4ACD6426486}"/>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5" name="Picture 4">
            <a:extLst>
              <a:ext uri="{FF2B5EF4-FFF2-40B4-BE49-F238E27FC236}">
                <a16:creationId xmlns:a16="http://schemas.microsoft.com/office/drawing/2014/main" id="{D2DDF34D-3140-54C6-283C-7CA59D65B8A4}"/>
              </a:ext>
            </a:extLst>
          </p:cNvPr>
          <p:cNvPicPr>
            <a:picLocks noChangeAspect="1"/>
          </p:cNvPicPr>
          <p:nvPr userDrawn="1"/>
        </p:nvPicPr>
        <p:blipFill rotWithShape="1">
          <a:blip r:embed="rId3" cstate="email">
            <a:grayscl/>
            <a:alphaModFix amt="15000"/>
            <a:extLst>
              <a:ext uri="{28A0092B-C50C-407E-A947-70E740481C1C}">
                <a14:useLocalDpi xmlns:a14="http://schemas.microsoft.com/office/drawing/2010/main" val="0"/>
              </a:ext>
            </a:extLst>
          </a:blip>
          <a:srcRect l="25812" r="10738"/>
          <a:stretch/>
        </p:blipFill>
        <p:spPr>
          <a:xfrm flipH="1">
            <a:off x="7620000" y="0"/>
            <a:ext cx="4572001" cy="6858000"/>
          </a:xfrm>
          <a:prstGeom prst="rect">
            <a:avLst/>
          </a:prstGeom>
          <a:ln>
            <a:noFill/>
          </a:ln>
        </p:spPr>
      </p:pic>
    </p:spTree>
    <p:extLst>
      <p:ext uri="{BB962C8B-B14F-4D97-AF65-F5344CB8AC3E}">
        <p14:creationId xmlns:p14="http://schemas.microsoft.com/office/powerpoint/2010/main" val="1350130282"/>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or Last Slide 2">
    <p:spTree>
      <p:nvGrpSpPr>
        <p:cNvPr id="1" name=""/>
        <p:cNvGrpSpPr/>
        <p:nvPr/>
      </p:nvGrpSpPr>
      <p:grpSpPr>
        <a:xfrm>
          <a:off x="0" y="0"/>
          <a:ext cx="0" cy="0"/>
          <a:chOff x="0" y="0"/>
          <a:chExt cx="0" cy="0"/>
        </a:xfrm>
      </p:grpSpPr>
      <p:sp>
        <p:nvSpPr>
          <p:cNvPr id="13" name="Rectangle 12"/>
          <p:cNvSpPr/>
          <p:nvPr userDrawn="1"/>
        </p:nvSpPr>
        <p:spPr>
          <a:xfrm>
            <a:off x="7619999"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cstate="email">
            <a:grayscl/>
            <a:alphaModFix amt="15000"/>
            <a:extLst>
              <a:ext uri="{28A0092B-C50C-407E-A947-70E740481C1C}">
                <a14:useLocalDpi xmlns:a14="http://schemas.microsoft.com/office/drawing/2010/main" val="0"/>
              </a:ext>
            </a:extLst>
          </a:blip>
          <a:srcRect l="25812" r="10738"/>
          <a:stretch/>
        </p:blipFill>
        <p:spPr>
          <a:xfrm flipH="1">
            <a:off x="7619997" y="0"/>
            <a:ext cx="4572001" cy="6858000"/>
          </a:xfrm>
          <a:prstGeom prst="rect">
            <a:avLst/>
          </a:prstGeom>
        </p:spPr>
      </p:pic>
      <p:pic>
        <p:nvPicPr>
          <p:cNvPr id="2" name="Picture 1">
            <a:extLst>
              <a:ext uri="{FF2B5EF4-FFF2-40B4-BE49-F238E27FC236}">
                <a16:creationId xmlns:a16="http://schemas.microsoft.com/office/drawing/2014/main" id="{457DD939-1EA3-253F-0B92-405DEA6AC52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7200" y="453025"/>
            <a:ext cx="1737730" cy="457200"/>
          </a:xfrm>
          <a:prstGeom prst="rect">
            <a:avLst/>
          </a:prstGeom>
        </p:spPr>
      </p:pic>
      <p:sp>
        <p:nvSpPr>
          <p:cNvPr id="3" name="Rectangle 2">
            <a:extLst>
              <a:ext uri="{FF2B5EF4-FFF2-40B4-BE49-F238E27FC236}">
                <a16:creationId xmlns:a16="http://schemas.microsoft.com/office/drawing/2014/main" id="{932097C9-CF66-362D-F214-E4FEDA5083E1}"/>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3133890278"/>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89298" y="5918806"/>
            <a:ext cx="1828800" cy="47761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17787362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89298" y="5918806"/>
            <a:ext cx="1828800" cy="47761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text</a:t>
            </a:r>
          </a:p>
        </p:txBody>
      </p:sp>
    </p:spTree>
    <p:extLst>
      <p:ext uri="{BB962C8B-B14F-4D97-AF65-F5344CB8AC3E}">
        <p14:creationId xmlns:p14="http://schemas.microsoft.com/office/powerpoint/2010/main" val="4076060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7" name="Picture 6" descr="A picture containing toilet, white&#10;&#10;Description automatically generated">
            <a:extLst>
              <a:ext uri="{FF2B5EF4-FFF2-40B4-BE49-F238E27FC236}">
                <a16:creationId xmlns:a16="http://schemas.microsoft.com/office/drawing/2014/main" id="{6C4F306A-3907-C7E5-A750-BD70961B5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2E8BB17-3E7A-142E-D2CB-214F2D55E28A}"/>
              </a:ext>
            </a:extLst>
          </p:cNvPr>
          <p:cNvSpPr/>
          <p:nvPr userDrawn="1"/>
        </p:nvSpPr>
        <p:spPr>
          <a:xfrm>
            <a:off x="1702980" y="0"/>
            <a:ext cx="4572000" cy="2402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sp>
        <p:nvSpPr>
          <p:cNvPr id="8" name="Rectangle 7">
            <a:extLst>
              <a:ext uri="{FF2B5EF4-FFF2-40B4-BE49-F238E27FC236}">
                <a16:creationId xmlns:a16="http://schemas.microsoft.com/office/drawing/2014/main" id="{CD91F890-EF65-4882-2670-566B67B36792}"/>
              </a:ext>
            </a:extLst>
          </p:cNvPr>
          <p:cNvSpPr/>
          <p:nvPr userDrawn="1"/>
        </p:nvSpPr>
        <p:spPr>
          <a:xfrm>
            <a:off x="1702980" y="2402958"/>
            <a:ext cx="4572000" cy="445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20" name="Picture 19">
            <a:extLst>
              <a:ext uri="{FF2B5EF4-FFF2-40B4-BE49-F238E27FC236}">
                <a16:creationId xmlns:a16="http://schemas.microsoft.com/office/drawing/2014/main" id="{485C4CF3-CBC6-166E-07FB-DF3B41206B62}"/>
              </a:ext>
            </a:extLst>
          </p:cNvPr>
          <p:cNvPicPr>
            <a:picLocks noChangeAspect="1"/>
          </p:cNvPicPr>
          <p:nvPr userDrawn="1"/>
        </p:nvPicPr>
        <p:blipFill>
          <a:blip r:embed="rId3"/>
          <a:stretch>
            <a:fillRect/>
          </a:stretch>
        </p:blipFill>
        <p:spPr>
          <a:xfrm>
            <a:off x="11839489" y="6378465"/>
            <a:ext cx="230311" cy="262298"/>
          </a:xfrm>
          <a:prstGeom prst="rect">
            <a:avLst/>
          </a:prstGeom>
        </p:spPr>
      </p:pic>
      <p:sp>
        <p:nvSpPr>
          <p:cNvPr id="3" name="Content Placeholder 2"/>
          <p:cNvSpPr>
            <a:spLocks noGrp="1"/>
          </p:cNvSpPr>
          <p:nvPr>
            <p:ph idx="1"/>
          </p:nvPr>
        </p:nvSpPr>
        <p:spPr>
          <a:xfrm>
            <a:off x="1881962" y="2593571"/>
            <a:ext cx="4214038" cy="4047192"/>
          </a:xfrm>
        </p:spPr>
        <p:txBody>
          <a:bodyPr lIns="0" tIns="0" rIns="0" bIns="0"/>
          <a:lstStyle>
            <a:lvl1pPr>
              <a:defRPr sz="1800" b="0" i="0">
                <a:solidFill>
                  <a:schemeClr val="tx1"/>
                </a:solidFill>
                <a:latin typeface="Arial" panose="020B0604020202020204" pitchFamily="34" charset="0"/>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a:extLst>
              <a:ext uri="{FF2B5EF4-FFF2-40B4-BE49-F238E27FC236}">
                <a16:creationId xmlns:a16="http://schemas.microsoft.com/office/drawing/2014/main" id="{DF3E7708-D71D-9214-D8CC-308B674E18C2}"/>
              </a:ext>
            </a:extLst>
          </p:cNvPr>
          <p:cNvSpPr txBox="1">
            <a:spLocks/>
          </p:cNvSpPr>
          <p:nvPr userDrawn="1"/>
        </p:nvSpPr>
        <p:spPr>
          <a:xfrm>
            <a:off x="11394595" y="289918"/>
            <a:ext cx="40753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881962" y="1488558"/>
            <a:ext cx="4214037" cy="914399"/>
          </a:xfrm>
          <a:prstGeom prst="rect">
            <a:avLst/>
          </a:prstGeom>
        </p:spPr>
        <p:txBody>
          <a:bodyPr lIns="0" tIns="0" rIns="0" bIns="0" anchor="ctr">
            <a:noAutofit/>
          </a:bodyPr>
          <a:lstStyle>
            <a:lvl1pPr algn="ctr">
              <a:defRPr sz="3200">
                <a:solidFill>
                  <a:schemeClr val="bg1"/>
                </a:solidFill>
              </a:defRPr>
            </a:lvl1pPr>
          </a:lstStyle>
          <a:p>
            <a:endParaRPr lang="en-US" dirty="0"/>
          </a:p>
        </p:txBody>
      </p:sp>
      <p:pic>
        <p:nvPicPr>
          <p:cNvPr id="6" name="Image" descr="Image">
            <a:extLst>
              <a:ext uri="{FF2B5EF4-FFF2-40B4-BE49-F238E27FC236}">
                <a16:creationId xmlns:a16="http://schemas.microsoft.com/office/drawing/2014/main" id="{C19F5D0F-E629-9D23-4E7E-BEF66AAA3526}"/>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6A916EF7-CF9D-2460-8B1C-42A4A3C8334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1641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55087-35BD-89DF-79C7-94CBE045A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31C04D-2D32-9D23-CA32-F54FB6204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2B6719-A276-3AA1-AB52-4975A3D2E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0AD61707-DF97-434C-07AB-4F7574D1C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r>
              <a:rPr lang="en-US" dirty="0"/>
              <a:t>Baker Tilly Overview |</a:t>
            </a:r>
          </a:p>
        </p:txBody>
      </p:sp>
      <p:sp>
        <p:nvSpPr>
          <p:cNvPr id="6" name="Slide Number Placeholder 5">
            <a:extLst>
              <a:ext uri="{FF2B5EF4-FFF2-40B4-BE49-F238E27FC236}">
                <a16:creationId xmlns:a16="http://schemas.microsoft.com/office/drawing/2014/main" id="{F64C4002-1CA9-0547-7225-657E0711D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9678EFB2-4C89-4337-9FE3-76CC5529E1A8}" type="slidenum">
              <a:rPr lang="en-US" smtClean="0"/>
              <a:pPr/>
              <a:t>‹#›</a:t>
            </a:fld>
            <a:endParaRPr lang="en-US" dirty="0"/>
          </a:p>
        </p:txBody>
      </p:sp>
    </p:spTree>
    <p:extLst>
      <p:ext uri="{BB962C8B-B14F-4D97-AF65-F5344CB8AC3E}">
        <p14:creationId xmlns:p14="http://schemas.microsoft.com/office/powerpoint/2010/main" val="822985553"/>
      </p:ext>
    </p:extLst>
  </p:cSld>
  <p:clrMap bg1="lt1" tx1="dk1" bg2="lt2" tx2="dk2" accent1="accent1" accent2="accent2" accent3="accent3" accent4="accent4" accent5="accent5" accent6="accent6" hlink="hlink" folHlink="folHlink"/>
  <p:sldLayoutIdLst>
    <p:sldLayoutId id="2147483655" r:id="rId1"/>
    <p:sldLayoutId id="2147483726" r:id="rId2"/>
    <p:sldLayoutId id="2147483727" r:id="rId3"/>
    <p:sldLayoutId id="2147483724" r:id="rId4"/>
    <p:sldLayoutId id="2147483725" r:id="rId5"/>
    <p:sldLayoutId id="2147483661" r:id="rId6"/>
    <p:sldLayoutId id="2147483715" r:id="rId7"/>
    <p:sldLayoutId id="2147483717" r:id="rId8"/>
    <p:sldLayoutId id="2147483698" r:id="rId9"/>
    <p:sldLayoutId id="2147483720" r:id="rId10"/>
    <p:sldLayoutId id="2147483721" r:id="rId11"/>
    <p:sldLayoutId id="2147483723" r:id="rId12"/>
    <p:sldLayoutId id="2147483751" r:id="rId13"/>
    <p:sldLayoutId id="2147483752" r:id="rId14"/>
    <p:sldLayoutId id="2147483722" r:id="rId15"/>
    <p:sldLayoutId id="2147483690" r:id="rId16"/>
    <p:sldLayoutId id="2147483719" r:id="rId17"/>
    <p:sldLayoutId id="2147483718" r:id="rId18"/>
    <p:sldLayoutId id="2147483665" r:id="rId19"/>
    <p:sldLayoutId id="2147483728" r:id="rId20"/>
    <p:sldLayoutId id="2147483729" r:id="rId21"/>
    <p:sldLayoutId id="2147483730" r:id="rId22"/>
    <p:sldLayoutId id="2147483731" r:id="rId23"/>
    <p:sldLayoutId id="2147483745" r:id="rId24"/>
    <p:sldLayoutId id="2147483732" r:id="rId25"/>
    <p:sldLayoutId id="2147483733" r:id="rId26"/>
    <p:sldLayoutId id="2147483734" r:id="rId27"/>
    <p:sldLayoutId id="2147483735" r:id="rId28"/>
    <p:sldLayoutId id="2147483736" r:id="rId29"/>
    <p:sldLayoutId id="2147483737" r:id="rId30"/>
    <p:sldLayoutId id="2147483738" r:id="rId31"/>
    <p:sldLayoutId id="2147483740" r:id="rId32"/>
    <p:sldLayoutId id="2147483741" r:id="rId33"/>
    <p:sldLayoutId id="2147483742" r:id="rId34"/>
    <p:sldLayoutId id="2147483743" r:id="rId35"/>
    <p:sldLayoutId id="2147483744" r:id="rId36"/>
    <p:sldLayoutId id="2147483747" r:id="rId37"/>
    <p:sldLayoutId id="2147483748" r:id="rId38"/>
    <p:sldLayoutId id="2147483749" r:id="rId39"/>
    <p:sldLayoutId id="2147483750" r:id="rId40"/>
    <p:sldLayoutId id="2147483739" r:id="rId41"/>
    <p:sldLayoutId id="2147483686" r:id="rId42"/>
    <p:sldLayoutId id="2147483793" r:id="rId4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457200"/>
            <a:ext cx="11277601" cy="914400"/>
          </a:xfrm>
          <a:prstGeom prst="rect">
            <a:avLst/>
          </a:prstGeom>
        </p:spPr>
        <p:txBody>
          <a:bodyPr vert="horz" lIns="0" tIns="0" rIns="0" bIns="0" rtlCol="0" anchor="ctr">
            <a:normAutofit/>
          </a:bodyPr>
          <a:lstStyle/>
          <a:p>
            <a:r>
              <a:rPr lang="en-US" dirty="0"/>
              <a:t>Slide title</a:t>
            </a:r>
          </a:p>
        </p:txBody>
      </p:sp>
      <p:sp>
        <p:nvSpPr>
          <p:cNvPr id="3" name="Text Placeholder 2"/>
          <p:cNvSpPr>
            <a:spLocks noGrp="1"/>
          </p:cNvSpPr>
          <p:nvPr>
            <p:ph type="body" idx="1"/>
          </p:nvPr>
        </p:nvSpPr>
        <p:spPr>
          <a:xfrm>
            <a:off x="457199" y="1601788"/>
            <a:ext cx="11277601" cy="4570412"/>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026623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72" r:id="rId8"/>
    <p:sldLayoutId id="2147483773" r:id="rId9"/>
    <p:sldLayoutId id="2147483774"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Lst>
  <p:txStyles>
    <p:titleStyle>
      <a:lvl1pPr algn="l"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em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79.emf"/></Relationships>
</file>

<file path=ppt/slides/_rels/slide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4.png"/></Relationships>
</file>

<file path=ppt/slides/_rels/slide2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emf"/><Relationship Id="rId7" Type="http://schemas.openxmlformats.org/officeDocument/2006/relationships/image" Target="../media/image66.emf"/><Relationship Id="rId2" Type="http://schemas.openxmlformats.org/officeDocument/2006/relationships/image" Target="../media/image61.emf"/><Relationship Id="rId1" Type="http://schemas.openxmlformats.org/officeDocument/2006/relationships/slideLayout" Target="../slideLayouts/slideLayout24.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 Id="rId9" Type="http://schemas.openxmlformats.org/officeDocument/2006/relationships/image" Target="../media/image68.emf"/></Relationships>
</file>

<file path=ppt/slides/_rels/slide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4.xml"/><Relationship Id="rId4" Type="http://schemas.openxmlformats.org/officeDocument/2006/relationships/image" Target="../media/image7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E9F3C2-E8CD-D1D0-F49F-021F037B4878}"/>
              </a:ext>
            </a:extLst>
          </p:cNvPr>
          <p:cNvSpPr>
            <a:spLocks noGrp="1"/>
          </p:cNvSpPr>
          <p:nvPr>
            <p:ph type="subTitle" idx="1"/>
          </p:nvPr>
        </p:nvSpPr>
        <p:spPr/>
        <p:txBody>
          <a:bodyPr>
            <a:normAutofit/>
          </a:bodyPr>
          <a:lstStyle/>
          <a:p>
            <a:r>
              <a:rPr lang="en-US" sz="4000" dirty="0"/>
              <a:t>Classification and Compensation Study</a:t>
            </a:r>
          </a:p>
          <a:p>
            <a:r>
              <a:rPr lang="en-US" sz="2400" b="1">
                <a:solidFill>
                  <a:schemeClr val="accent6"/>
                </a:solidFill>
              </a:rPr>
              <a:t>Final Presentation</a:t>
            </a:r>
            <a:endParaRPr lang="en-US" sz="2400" b="1" dirty="0">
              <a:solidFill>
                <a:schemeClr val="accent6"/>
              </a:solidFill>
            </a:endParaRPr>
          </a:p>
        </p:txBody>
      </p:sp>
      <p:sp>
        <p:nvSpPr>
          <p:cNvPr id="3" name="Title 2">
            <a:extLst>
              <a:ext uri="{FF2B5EF4-FFF2-40B4-BE49-F238E27FC236}">
                <a16:creationId xmlns:a16="http://schemas.microsoft.com/office/drawing/2014/main" id="{641B5088-18EF-3F7C-2F7F-783C0D346CB8}"/>
              </a:ext>
            </a:extLst>
          </p:cNvPr>
          <p:cNvSpPr>
            <a:spLocks noGrp="1"/>
          </p:cNvSpPr>
          <p:nvPr>
            <p:ph type="title"/>
          </p:nvPr>
        </p:nvSpPr>
        <p:spPr>
          <a:xfrm>
            <a:off x="457199" y="5075519"/>
            <a:ext cx="6036733" cy="369332"/>
          </a:xfrm>
        </p:spPr>
        <p:txBody>
          <a:bodyPr/>
          <a:lstStyle/>
          <a:p>
            <a:r>
              <a:rPr lang="en-US" sz="2000" dirty="0"/>
              <a:t>Ulster County, NY</a:t>
            </a:r>
          </a:p>
        </p:txBody>
      </p:sp>
      <p:pic>
        <p:nvPicPr>
          <p:cNvPr id="5" name="Picture 4">
            <a:extLst>
              <a:ext uri="{FF2B5EF4-FFF2-40B4-BE49-F238E27FC236}">
                <a16:creationId xmlns:a16="http://schemas.microsoft.com/office/drawing/2014/main" id="{A9B9E0FF-E233-644E-9350-06813AB3E6C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25143" y="4777402"/>
            <a:ext cx="1543482" cy="154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449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28F38-BAFF-770E-EB4C-D390072C1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24959-444C-2EE4-9F1C-EDF8B009492A}"/>
              </a:ext>
            </a:extLst>
          </p:cNvPr>
          <p:cNvSpPr>
            <a:spLocks noGrp="1"/>
          </p:cNvSpPr>
          <p:nvPr>
            <p:ph type="title"/>
          </p:nvPr>
        </p:nvSpPr>
        <p:spPr/>
        <p:txBody>
          <a:bodyPr/>
          <a:lstStyle/>
          <a:p>
            <a:r>
              <a:rPr lang="en-US" dirty="0"/>
              <a:t>Pay Plan Development: Current Plans</a:t>
            </a:r>
          </a:p>
        </p:txBody>
      </p:sp>
      <p:sp>
        <p:nvSpPr>
          <p:cNvPr id="3" name="Text Placeholder 2">
            <a:extLst>
              <a:ext uri="{FF2B5EF4-FFF2-40B4-BE49-F238E27FC236}">
                <a16:creationId xmlns:a16="http://schemas.microsoft.com/office/drawing/2014/main" id="{05F7EABA-2F16-9808-814D-C1A95C0E1075}"/>
              </a:ext>
            </a:extLst>
          </p:cNvPr>
          <p:cNvSpPr>
            <a:spLocks noGrp="1"/>
          </p:cNvSpPr>
          <p:nvPr>
            <p:ph type="body" sz="quarter" idx="13"/>
          </p:nvPr>
        </p:nvSpPr>
        <p:spPr/>
        <p:txBody>
          <a:bodyPr/>
          <a:lstStyle/>
          <a:p>
            <a:r>
              <a:rPr lang="en-US" dirty="0"/>
              <a:t>Phase 4</a:t>
            </a:r>
          </a:p>
        </p:txBody>
      </p:sp>
      <p:sp>
        <p:nvSpPr>
          <p:cNvPr id="10" name="TextBox 9">
            <a:extLst>
              <a:ext uri="{FF2B5EF4-FFF2-40B4-BE49-F238E27FC236}">
                <a16:creationId xmlns:a16="http://schemas.microsoft.com/office/drawing/2014/main" id="{71EBD71C-E1F5-6DDA-E265-BC83FF8FEAC4}"/>
              </a:ext>
            </a:extLst>
          </p:cNvPr>
          <p:cNvSpPr txBox="1"/>
          <p:nvPr/>
        </p:nvSpPr>
        <p:spPr>
          <a:xfrm>
            <a:off x="3686886" y="3064929"/>
            <a:ext cx="4816443" cy="923330"/>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8" name="Content Placeholder 7">
            <a:extLst>
              <a:ext uri="{FF2B5EF4-FFF2-40B4-BE49-F238E27FC236}">
                <a16:creationId xmlns:a16="http://schemas.microsoft.com/office/drawing/2014/main" id="{925A3629-A746-D0BE-7217-0EA58456BB24}"/>
              </a:ext>
            </a:extLst>
          </p:cNvPr>
          <p:cNvPicPr>
            <a:picLocks noGrp="1" noChangeAspect="1"/>
          </p:cNvPicPr>
          <p:nvPr>
            <p:ph sz="quarter" idx="14"/>
          </p:nvPr>
        </p:nvPicPr>
        <p:blipFill>
          <a:blip r:embed="rId2"/>
          <a:stretch>
            <a:fillRect/>
          </a:stretch>
        </p:blipFill>
        <p:spPr>
          <a:xfrm>
            <a:off x="456360" y="1258838"/>
            <a:ext cx="11049134" cy="1667591"/>
          </a:xfrm>
          <a:prstGeom prst="rect">
            <a:avLst/>
          </a:prstGeom>
          <a:solidFill>
            <a:schemeClr val="bg1"/>
          </a:solidFill>
        </p:spPr>
      </p:pic>
      <p:sp>
        <p:nvSpPr>
          <p:cNvPr id="11" name="TextBox 10">
            <a:extLst>
              <a:ext uri="{FF2B5EF4-FFF2-40B4-BE49-F238E27FC236}">
                <a16:creationId xmlns:a16="http://schemas.microsoft.com/office/drawing/2014/main" id="{9462A2F1-2851-AE42-02A1-4951FCDD22D3}"/>
              </a:ext>
            </a:extLst>
          </p:cNvPr>
          <p:cNvSpPr txBox="1"/>
          <p:nvPr/>
        </p:nvSpPr>
        <p:spPr>
          <a:xfrm>
            <a:off x="456360" y="3429000"/>
            <a:ext cx="3047331" cy="1323439"/>
          </a:xfrm>
          <a:prstGeom prst="rect">
            <a:avLst/>
          </a:prstGeom>
          <a:noFill/>
        </p:spPr>
        <p:txBody>
          <a:bodyPr wrap="square" rtlCol="0">
            <a:spAutoFit/>
          </a:bodyPr>
          <a:lstStyle/>
          <a:p>
            <a:r>
              <a:rPr lang="en-US" sz="1600" b="1" dirty="0"/>
              <a:t>Similarities / overlap in pay demonstrated across all defined pay plans. </a:t>
            </a:r>
          </a:p>
          <a:p>
            <a:endParaRPr lang="en-US" sz="1600" b="1" dirty="0"/>
          </a:p>
          <a:p>
            <a:pPr marL="285750" indent="-285750">
              <a:buFont typeface="Arial" panose="020B0604020202020204" pitchFamily="34" charset="0"/>
              <a:buChar char="•"/>
            </a:pPr>
            <a:endParaRPr lang="en-US" sz="1600" dirty="0"/>
          </a:p>
        </p:txBody>
      </p:sp>
      <p:pic>
        <p:nvPicPr>
          <p:cNvPr id="12" name="Picture 11">
            <a:extLst>
              <a:ext uri="{FF2B5EF4-FFF2-40B4-BE49-F238E27FC236}">
                <a16:creationId xmlns:a16="http://schemas.microsoft.com/office/drawing/2014/main" id="{E06B0880-8C24-2D9B-7607-D130CF733C8D}"/>
              </a:ext>
            </a:extLst>
          </p:cNvPr>
          <p:cNvPicPr>
            <a:picLocks noChangeAspect="1"/>
          </p:cNvPicPr>
          <p:nvPr/>
        </p:nvPicPr>
        <p:blipFill>
          <a:blip r:embed="rId3"/>
          <a:stretch>
            <a:fillRect/>
          </a:stretch>
        </p:blipFill>
        <p:spPr>
          <a:xfrm>
            <a:off x="3836839" y="3064929"/>
            <a:ext cx="7668655" cy="3620700"/>
          </a:xfrm>
          <a:prstGeom prst="rect">
            <a:avLst/>
          </a:prstGeom>
        </p:spPr>
      </p:pic>
    </p:spTree>
    <p:extLst>
      <p:ext uri="{BB962C8B-B14F-4D97-AF65-F5344CB8AC3E}">
        <p14:creationId xmlns:p14="http://schemas.microsoft.com/office/powerpoint/2010/main" val="201944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4BF08-2355-B8BC-5DD2-E082BFF16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CE8E0-8108-699A-9AD3-F8C59E9CB448}"/>
              </a:ext>
            </a:extLst>
          </p:cNvPr>
          <p:cNvSpPr>
            <a:spLocks noGrp="1"/>
          </p:cNvSpPr>
          <p:nvPr>
            <p:ph type="title"/>
          </p:nvPr>
        </p:nvSpPr>
        <p:spPr/>
        <p:txBody>
          <a:bodyPr/>
          <a:lstStyle/>
          <a:p>
            <a:r>
              <a:rPr lang="en-US" dirty="0"/>
              <a:t>Pay Plan Development: Current Plans</a:t>
            </a:r>
          </a:p>
        </p:txBody>
      </p:sp>
      <p:sp>
        <p:nvSpPr>
          <p:cNvPr id="3" name="Text Placeholder 2">
            <a:extLst>
              <a:ext uri="{FF2B5EF4-FFF2-40B4-BE49-F238E27FC236}">
                <a16:creationId xmlns:a16="http://schemas.microsoft.com/office/drawing/2014/main" id="{2669520D-1B68-F926-2B39-33EC8A613096}"/>
              </a:ext>
            </a:extLst>
          </p:cNvPr>
          <p:cNvSpPr>
            <a:spLocks noGrp="1"/>
          </p:cNvSpPr>
          <p:nvPr>
            <p:ph type="body" sz="quarter" idx="13"/>
          </p:nvPr>
        </p:nvSpPr>
        <p:spPr/>
        <p:txBody>
          <a:bodyPr/>
          <a:lstStyle/>
          <a:p>
            <a:r>
              <a:rPr lang="en-US" dirty="0"/>
              <a:t>Phase 4</a:t>
            </a:r>
          </a:p>
        </p:txBody>
      </p:sp>
      <p:sp>
        <p:nvSpPr>
          <p:cNvPr id="10" name="TextBox 9">
            <a:extLst>
              <a:ext uri="{FF2B5EF4-FFF2-40B4-BE49-F238E27FC236}">
                <a16:creationId xmlns:a16="http://schemas.microsoft.com/office/drawing/2014/main" id="{85C32FEB-9A24-DE69-E598-4EE5E6200766}"/>
              </a:ext>
            </a:extLst>
          </p:cNvPr>
          <p:cNvSpPr txBox="1"/>
          <p:nvPr/>
        </p:nvSpPr>
        <p:spPr>
          <a:xfrm>
            <a:off x="3686886" y="3064929"/>
            <a:ext cx="4816443" cy="923330"/>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CE7AB000-B553-FB23-5791-1177EEBA637E}"/>
              </a:ext>
            </a:extLst>
          </p:cNvPr>
          <p:cNvPicPr>
            <a:picLocks noChangeAspect="1"/>
          </p:cNvPicPr>
          <p:nvPr/>
        </p:nvPicPr>
        <p:blipFill>
          <a:blip r:embed="rId2"/>
          <a:stretch>
            <a:fillRect/>
          </a:stretch>
        </p:blipFill>
        <p:spPr>
          <a:xfrm>
            <a:off x="97021" y="1444082"/>
            <a:ext cx="3329978" cy="2502352"/>
          </a:xfrm>
          <a:prstGeom prst="rect">
            <a:avLst/>
          </a:prstGeom>
        </p:spPr>
      </p:pic>
      <p:sp>
        <p:nvSpPr>
          <p:cNvPr id="13" name="TextBox 12">
            <a:extLst>
              <a:ext uri="{FF2B5EF4-FFF2-40B4-BE49-F238E27FC236}">
                <a16:creationId xmlns:a16="http://schemas.microsoft.com/office/drawing/2014/main" id="{3C485720-44D8-B417-2926-7D9944760BDA}"/>
              </a:ext>
            </a:extLst>
          </p:cNvPr>
          <p:cNvSpPr txBox="1"/>
          <p:nvPr/>
        </p:nvSpPr>
        <p:spPr>
          <a:xfrm>
            <a:off x="117131" y="4315502"/>
            <a:ext cx="3448542" cy="2062103"/>
          </a:xfrm>
          <a:prstGeom prst="rect">
            <a:avLst/>
          </a:prstGeom>
          <a:noFill/>
        </p:spPr>
        <p:txBody>
          <a:bodyPr wrap="square" rtlCol="0">
            <a:spAutoFit/>
          </a:bodyPr>
          <a:lstStyle/>
          <a:p>
            <a:r>
              <a:rPr lang="en-US" sz="1600" dirty="0"/>
              <a:t>Comparing full coverage of each pay plan to see how similar the pay ranges are distributed. </a:t>
            </a:r>
          </a:p>
          <a:p>
            <a:endParaRPr lang="en-US" sz="1600" dirty="0"/>
          </a:p>
          <a:p>
            <a:r>
              <a:rPr lang="en-US" sz="1600" dirty="0"/>
              <a:t>Biggest outliers are NU Department Heads and UCSA 2096</a:t>
            </a:r>
          </a:p>
          <a:p>
            <a:endParaRPr lang="en-US" sz="1600" dirty="0"/>
          </a:p>
          <a:p>
            <a:pPr marL="285750" indent="-285750">
              <a:buFont typeface="Arial" panose="020B0604020202020204" pitchFamily="34" charset="0"/>
              <a:buChar char="•"/>
            </a:pPr>
            <a:endParaRPr lang="en-US" sz="1600" dirty="0"/>
          </a:p>
        </p:txBody>
      </p:sp>
      <p:pic>
        <p:nvPicPr>
          <p:cNvPr id="16" name="Content Placeholder 15">
            <a:extLst>
              <a:ext uri="{FF2B5EF4-FFF2-40B4-BE49-F238E27FC236}">
                <a16:creationId xmlns:a16="http://schemas.microsoft.com/office/drawing/2014/main" id="{0F0D0254-2A85-2D65-6057-A065C2ACFF9B}"/>
              </a:ext>
            </a:extLst>
          </p:cNvPr>
          <p:cNvPicPr>
            <a:picLocks noGrp="1" noChangeAspect="1"/>
          </p:cNvPicPr>
          <p:nvPr>
            <p:ph sz="quarter" idx="14"/>
          </p:nvPr>
        </p:nvPicPr>
        <p:blipFill>
          <a:blip r:embed="rId3"/>
          <a:stretch>
            <a:fillRect/>
          </a:stretch>
        </p:blipFill>
        <p:spPr>
          <a:xfrm>
            <a:off x="3704346" y="1444082"/>
            <a:ext cx="8390633" cy="4579937"/>
          </a:xfrm>
          <a:prstGeom prst="rect">
            <a:avLst/>
          </a:prstGeom>
        </p:spPr>
      </p:pic>
    </p:spTree>
    <p:extLst>
      <p:ext uri="{BB962C8B-B14F-4D97-AF65-F5344CB8AC3E}">
        <p14:creationId xmlns:p14="http://schemas.microsoft.com/office/powerpoint/2010/main" val="346329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3DBA-C9DF-C2A6-6BEC-3ABFDC1C0F07}"/>
              </a:ext>
            </a:extLst>
          </p:cNvPr>
          <p:cNvSpPr>
            <a:spLocks noGrp="1"/>
          </p:cNvSpPr>
          <p:nvPr>
            <p:ph type="title"/>
          </p:nvPr>
        </p:nvSpPr>
        <p:spPr/>
        <p:txBody>
          <a:bodyPr/>
          <a:lstStyle/>
          <a:p>
            <a:r>
              <a:rPr lang="en-US" dirty="0"/>
              <a:t>Pay Plan Development: Proposed</a:t>
            </a:r>
          </a:p>
        </p:txBody>
      </p:sp>
      <p:sp>
        <p:nvSpPr>
          <p:cNvPr id="3" name="Text Placeholder 2">
            <a:extLst>
              <a:ext uri="{FF2B5EF4-FFF2-40B4-BE49-F238E27FC236}">
                <a16:creationId xmlns:a16="http://schemas.microsoft.com/office/drawing/2014/main" id="{7A18B4EB-CD1F-9A27-6205-CC19096BE83D}"/>
              </a:ext>
            </a:extLst>
          </p:cNvPr>
          <p:cNvSpPr>
            <a:spLocks noGrp="1"/>
          </p:cNvSpPr>
          <p:nvPr>
            <p:ph type="body" sz="quarter" idx="13"/>
          </p:nvPr>
        </p:nvSpPr>
        <p:spPr/>
        <p:txBody>
          <a:bodyPr/>
          <a:lstStyle/>
          <a:p>
            <a:r>
              <a:rPr lang="en-US" dirty="0"/>
              <a:t>Phase 4</a:t>
            </a:r>
          </a:p>
        </p:txBody>
      </p:sp>
      <p:sp>
        <p:nvSpPr>
          <p:cNvPr id="14" name="TextBox 13">
            <a:extLst>
              <a:ext uri="{FF2B5EF4-FFF2-40B4-BE49-F238E27FC236}">
                <a16:creationId xmlns:a16="http://schemas.microsoft.com/office/drawing/2014/main" id="{F5E09680-6431-E7EA-86DB-90FB6D47E5A2}"/>
              </a:ext>
            </a:extLst>
          </p:cNvPr>
          <p:cNvSpPr txBox="1"/>
          <p:nvPr/>
        </p:nvSpPr>
        <p:spPr>
          <a:xfrm>
            <a:off x="8492715" y="1503184"/>
            <a:ext cx="3241141" cy="4555093"/>
          </a:xfrm>
          <a:prstGeom prst="rect">
            <a:avLst/>
          </a:prstGeom>
          <a:noFill/>
        </p:spPr>
        <p:txBody>
          <a:bodyPr wrap="square" rtlCol="0">
            <a:spAutoFit/>
          </a:bodyPr>
          <a:lstStyle/>
          <a:p>
            <a:pPr marL="285750" indent="-285750">
              <a:buFont typeface="Arial" panose="020B0604020202020204" pitchFamily="34" charset="0"/>
              <a:buChar char="•"/>
            </a:pPr>
            <a:r>
              <a:rPr lang="en-US" dirty="0"/>
              <a:t>A single pay plan for all positions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34 grades</a:t>
            </a:r>
          </a:p>
          <a:p>
            <a:pPr marL="285750" indent="-285750">
              <a:buFont typeface="Arial" panose="020B0604020202020204" pitchFamily="34" charset="0"/>
              <a:buChar char="•"/>
            </a:pPr>
            <a:r>
              <a:rPr lang="en-US" dirty="0"/>
              <a:t>5% midpoint differentials</a:t>
            </a:r>
          </a:p>
          <a:p>
            <a:pPr marL="285750" indent="-285750">
              <a:buFont typeface="Arial" panose="020B0604020202020204" pitchFamily="34" charset="0"/>
              <a:buChar char="•"/>
            </a:pPr>
            <a:r>
              <a:rPr lang="en-US" sz="1400" i="1" dirty="0">
                <a:solidFill>
                  <a:schemeClr val="accent1"/>
                </a:solidFill>
              </a:rPr>
              <a:t>Midpoint differentials increase in grades 32 – 34 to accommodate market for positions assigned to these grades.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9 steps</a:t>
            </a:r>
          </a:p>
          <a:p>
            <a:pPr marL="285750" indent="-285750">
              <a:buFont typeface="Arial" panose="020B0604020202020204" pitchFamily="34" charset="0"/>
              <a:buChar char="•"/>
            </a:pPr>
            <a:r>
              <a:rPr lang="en-US" dirty="0"/>
              <a:t>3% step differentials</a:t>
            </a:r>
          </a:p>
          <a:p>
            <a:pPr marL="285750" indent="-285750">
              <a:buFont typeface="Arial" panose="020B0604020202020204" pitchFamily="34" charset="0"/>
              <a:buChar char="•"/>
            </a:pPr>
            <a:r>
              <a:rPr lang="en-US" dirty="0"/>
              <a:t>27% range spreads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Step 5 = midpoint</a:t>
            </a:r>
          </a:p>
          <a:p>
            <a:pPr marL="285750" indent="-285750">
              <a:buFont typeface="Arial" panose="020B0604020202020204" pitchFamily="34" charset="0"/>
              <a:buChar char="•"/>
            </a:pPr>
            <a:r>
              <a:rPr lang="en-US" dirty="0"/>
              <a:t>Aligned 100% of market</a:t>
            </a:r>
          </a:p>
          <a:p>
            <a:pPr marL="285750" indent="-28575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E21ACA8D-FC5F-A6A5-5523-246C12B1ACE3}"/>
              </a:ext>
            </a:extLst>
          </p:cNvPr>
          <p:cNvPicPr>
            <a:picLocks noGrp="1" noChangeAspect="1"/>
          </p:cNvPicPr>
          <p:nvPr>
            <p:ph sz="quarter" idx="14"/>
          </p:nvPr>
        </p:nvPicPr>
        <p:blipFill>
          <a:blip r:embed="rId2"/>
          <a:stretch>
            <a:fillRect/>
          </a:stretch>
        </p:blipFill>
        <p:spPr>
          <a:xfrm>
            <a:off x="456359" y="1322115"/>
            <a:ext cx="7884905" cy="5259382"/>
          </a:xfrm>
          <a:prstGeom prst="rect">
            <a:avLst/>
          </a:prstGeom>
        </p:spPr>
      </p:pic>
      <p:sp>
        <p:nvSpPr>
          <p:cNvPr id="4" name="Rectangle 3">
            <a:extLst>
              <a:ext uri="{FF2B5EF4-FFF2-40B4-BE49-F238E27FC236}">
                <a16:creationId xmlns:a16="http://schemas.microsoft.com/office/drawing/2014/main" id="{F720C372-62F2-3BDB-D869-796F52D000CF}"/>
              </a:ext>
            </a:extLst>
          </p:cNvPr>
          <p:cNvSpPr/>
          <p:nvPr/>
        </p:nvSpPr>
        <p:spPr>
          <a:xfrm>
            <a:off x="3482574" y="1322115"/>
            <a:ext cx="701964" cy="53328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44545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74B5A-6A63-B2B6-D47B-BE6A8C70A9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AF2B7-2E25-EA8E-2F36-F3409BE28925}"/>
              </a:ext>
            </a:extLst>
          </p:cNvPr>
          <p:cNvSpPr>
            <a:spLocks noGrp="1"/>
          </p:cNvSpPr>
          <p:nvPr>
            <p:ph type="title"/>
          </p:nvPr>
        </p:nvSpPr>
        <p:spPr/>
        <p:txBody>
          <a:bodyPr/>
          <a:lstStyle/>
          <a:p>
            <a:r>
              <a:rPr lang="en-US" dirty="0"/>
              <a:t>Pay Plan Development: Proposed</a:t>
            </a:r>
          </a:p>
        </p:txBody>
      </p:sp>
      <p:sp>
        <p:nvSpPr>
          <p:cNvPr id="3" name="Text Placeholder 2">
            <a:extLst>
              <a:ext uri="{FF2B5EF4-FFF2-40B4-BE49-F238E27FC236}">
                <a16:creationId xmlns:a16="http://schemas.microsoft.com/office/drawing/2014/main" id="{DF29225E-7EA3-E430-C812-8820B9009985}"/>
              </a:ext>
            </a:extLst>
          </p:cNvPr>
          <p:cNvSpPr>
            <a:spLocks noGrp="1"/>
          </p:cNvSpPr>
          <p:nvPr>
            <p:ph type="body" sz="quarter" idx="13"/>
          </p:nvPr>
        </p:nvSpPr>
        <p:spPr/>
        <p:txBody>
          <a:bodyPr/>
          <a:lstStyle/>
          <a:p>
            <a:r>
              <a:rPr lang="en-US" dirty="0"/>
              <a:t>Phase 4</a:t>
            </a:r>
          </a:p>
        </p:txBody>
      </p:sp>
      <p:pic>
        <p:nvPicPr>
          <p:cNvPr id="7" name="Content Placeholder 6">
            <a:extLst>
              <a:ext uri="{FF2B5EF4-FFF2-40B4-BE49-F238E27FC236}">
                <a16:creationId xmlns:a16="http://schemas.microsoft.com/office/drawing/2014/main" id="{FA03EDF6-5418-7E71-3F99-7148FC45A3AD}"/>
              </a:ext>
            </a:extLst>
          </p:cNvPr>
          <p:cNvPicPr>
            <a:picLocks noGrp="1" noChangeAspect="1"/>
          </p:cNvPicPr>
          <p:nvPr>
            <p:ph sz="quarter" idx="14"/>
          </p:nvPr>
        </p:nvPicPr>
        <p:blipFill>
          <a:blip r:embed="rId2"/>
          <a:stretch>
            <a:fillRect/>
          </a:stretch>
        </p:blipFill>
        <p:spPr>
          <a:xfrm>
            <a:off x="456360" y="1243693"/>
            <a:ext cx="11365674" cy="5057519"/>
          </a:xfrm>
          <a:prstGeom prst="rect">
            <a:avLst/>
          </a:prstGeom>
        </p:spPr>
      </p:pic>
    </p:spTree>
    <p:extLst>
      <p:ext uri="{BB962C8B-B14F-4D97-AF65-F5344CB8AC3E}">
        <p14:creationId xmlns:p14="http://schemas.microsoft.com/office/powerpoint/2010/main" val="126166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F5EF0D-3D3A-2E49-6D0C-992715F66013}"/>
              </a:ext>
            </a:extLst>
          </p:cNvPr>
          <p:cNvPicPr>
            <a:picLocks noChangeAspect="1"/>
          </p:cNvPicPr>
          <p:nvPr/>
        </p:nvPicPr>
        <p:blipFill>
          <a:blip r:embed="rId3"/>
          <a:stretch>
            <a:fillRect/>
          </a:stretch>
        </p:blipFill>
        <p:spPr>
          <a:xfrm>
            <a:off x="456360" y="1317352"/>
            <a:ext cx="10784759" cy="5273497"/>
          </a:xfrm>
          <a:prstGeom prst="rect">
            <a:avLst/>
          </a:prstGeom>
        </p:spPr>
      </p:pic>
      <p:sp>
        <p:nvSpPr>
          <p:cNvPr id="2" name="Title 1">
            <a:extLst>
              <a:ext uri="{FF2B5EF4-FFF2-40B4-BE49-F238E27FC236}">
                <a16:creationId xmlns:a16="http://schemas.microsoft.com/office/drawing/2014/main" id="{CE8A5251-9DFC-2BD1-2FB6-D6E2022284CF}"/>
              </a:ext>
            </a:extLst>
          </p:cNvPr>
          <p:cNvSpPr>
            <a:spLocks noGrp="1"/>
          </p:cNvSpPr>
          <p:nvPr>
            <p:ph type="title"/>
          </p:nvPr>
        </p:nvSpPr>
        <p:spPr/>
        <p:txBody>
          <a:bodyPr/>
          <a:lstStyle/>
          <a:p>
            <a:r>
              <a:rPr lang="en-US" dirty="0"/>
              <a:t>Pay Plan Development: Regression Analysis</a:t>
            </a:r>
          </a:p>
        </p:txBody>
      </p:sp>
      <p:sp>
        <p:nvSpPr>
          <p:cNvPr id="3" name="Text Placeholder 2">
            <a:extLst>
              <a:ext uri="{FF2B5EF4-FFF2-40B4-BE49-F238E27FC236}">
                <a16:creationId xmlns:a16="http://schemas.microsoft.com/office/drawing/2014/main" id="{B88513C2-7F46-78E9-60F6-DDB8D73F4B6E}"/>
              </a:ext>
            </a:extLst>
          </p:cNvPr>
          <p:cNvSpPr>
            <a:spLocks noGrp="1"/>
          </p:cNvSpPr>
          <p:nvPr>
            <p:ph type="body" sz="quarter" idx="13"/>
          </p:nvPr>
        </p:nvSpPr>
        <p:spPr>
          <a:xfrm>
            <a:off x="456360" y="480395"/>
            <a:ext cx="11277496" cy="193899"/>
          </a:xfrm>
        </p:spPr>
        <p:txBody>
          <a:bodyPr/>
          <a:lstStyle/>
          <a:p>
            <a:r>
              <a:rPr lang="en-US" dirty="0"/>
              <a:t>Phase 4</a:t>
            </a:r>
          </a:p>
        </p:txBody>
      </p:sp>
      <p:pic>
        <p:nvPicPr>
          <p:cNvPr id="6" name="Picture 5">
            <a:extLst>
              <a:ext uri="{FF2B5EF4-FFF2-40B4-BE49-F238E27FC236}">
                <a16:creationId xmlns:a16="http://schemas.microsoft.com/office/drawing/2014/main" id="{4587DEB3-E298-207A-9F18-EED90E9ED89E}"/>
              </a:ext>
            </a:extLst>
          </p:cNvPr>
          <p:cNvPicPr>
            <a:picLocks noChangeAspect="1"/>
          </p:cNvPicPr>
          <p:nvPr/>
        </p:nvPicPr>
        <p:blipFill>
          <a:blip r:embed="rId4"/>
          <a:stretch>
            <a:fillRect/>
          </a:stretch>
        </p:blipFill>
        <p:spPr>
          <a:xfrm>
            <a:off x="9071344" y="5433681"/>
            <a:ext cx="1981200" cy="828675"/>
          </a:xfrm>
          <a:prstGeom prst="rect">
            <a:avLst/>
          </a:prstGeom>
        </p:spPr>
      </p:pic>
    </p:spTree>
    <p:extLst>
      <p:ext uri="{BB962C8B-B14F-4D97-AF65-F5344CB8AC3E}">
        <p14:creationId xmlns:p14="http://schemas.microsoft.com/office/powerpoint/2010/main" val="612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3DBA-C9DF-C2A6-6BEC-3ABFDC1C0F07}"/>
              </a:ext>
            </a:extLst>
          </p:cNvPr>
          <p:cNvSpPr>
            <a:spLocks noGrp="1"/>
          </p:cNvSpPr>
          <p:nvPr>
            <p:ph type="title"/>
          </p:nvPr>
        </p:nvSpPr>
        <p:spPr/>
        <p:txBody>
          <a:bodyPr/>
          <a:lstStyle/>
          <a:p>
            <a:r>
              <a:rPr lang="en-US" dirty="0"/>
              <a:t>Pay Plan Development: Grade Assignments</a:t>
            </a:r>
          </a:p>
        </p:txBody>
      </p:sp>
      <p:sp>
        <p:nvSpPr>
          <p:cNvPr id="3" name="Text Placeholder 2">
            <a:extLst>
              <a:ext uri="{FF2B5EF4-FFF2-40B4-BE49-F238E27FC236}">
                <a16:creationId xmlns:a16="http://schemas.microsoft.com/office/drawing/2014/main" id="{7A18B4EB-CD1F-9A27-6205-CC19096BE83D}"/>
              </a:ext>
            </a:extLst>
          </p:cNvPr>
          <p:cNvSpPr>
            <a:spLocks noGrp="1"/>
          </p:cNvSpPr>
          <p:nvPr>
            <p:ph type="body" sz="quarter" idx="13"/>
          </p:nvPr>
        </p:nvSpPr>
        <p:spPr/>
        <p:txBody>
          <a:bodyPr/>
          <a:lstStyle/>
          <a:p>
            <a:r>
              <a:rPr lang="en-US" dirty="0"/>
              <a:t>Phase 4</a:t>
            </a:r>
          </a:p>
        </p:txBody>
      </p:sp>
      <p:sp>
        <p:nvSpPr>
          <p:cNvPr id="5" name="Content Placeholder 4">
            <a:extLst>
              <a:ext uri="{FF2B5EF4-FFF2-40B4-BE49-F238E27FC236}">
                <a16:creationId xmlns:a16="http://schemas.microsoft.com/office/drawing/2014/main" id="{1092C553-99CE-75BD-F8A6-765E00D40760}"/>
              </a:ext>
            </a:extLst>
          </p:cNvPr>
          <p:cNvSpPr>
            <a:spLocks noGrp="1"/>
          </p:cNvSpPr>
          <p:nvPr>
            <p:ph sz="quarter" idx="14"/>
          </p:nvPr>
        </p:nvSpPr>
        <p:spPr>
          <a:xfrm>
            <a:off x="456359" y="4290622"/>
            <a:ext cx="5499307" cy="1872441"/>
          </a:xfrm>
        </p:spPr>
        <p:txBody>
          <a:bodyPr>
            <a:noAutofit/>
          </a:bodyPr>
          <a:lstStyle/>
          <a:p>
            <a:pPr marL="0" indent="0">
              <a:buFont typeface="Arial" panose="020B0604020202020204" pitchFamily="34" charset="0"/>
              <a:buNone/>
            </a:pPr>
            <a:r>
              <a:rPr lang="en-US" sz="1600" b="1" dirty="0">
                <a:solidFill>
                  <a:schemeClr val="accent1"/>
                </a:solidFill>
              </a:rPr>
              <a:t>Positions were assigned based on the following:</a:t>
            </a:r>
          </a:p>
          <a:p>
            <a:r>
              <a:rPr lang="en-US" sz="1600" dirty="0"/>
              <a:t>Internal equity (job evaluation scores)</a:t>
            </a:r>
          </a:p>
          <a:p>
            <a:r>
              <a:rPr lang="en-US" sz="1600" dirty="0"/>
              <a:t>External equity (market midpoints)</a:t>
            </a:r>
          </a:p>
          <a:p>
            <a:r>
              <a:rPr lang="en-US" sz="1600" dirty="0"/>
              <a:t>Existing equity (current midpoints and grade groupings)</a:t>
            </a:r>
          </a:p>
          <a:p>
            <a:r>
              <a:rPr lang="en-US" sz="1600" dirty="0"/>
              <a:t>Career progressions</a:t>
            </a:r>
          </a:p>
          <a:p>
            <a:r>
              <a:rPr lang="en-US" sz="1600" dirty="0"/>
              <a:t>Supervisor / Subordinate separation</a:t>
            </a:r>
          </a:p>
        </p:txBody>
      </p:sp>
      <p:sp>
        <p:nvSpPr>
          <p:cNvPr id="11" name="TextBox 10">
            <a:extLst>
              <a:ext uri="{FF2B5EF4-FFF2-40B4-BE49-F238E27FC236}">
                <a16:creationId xmlns:a16="http://schemas.microsoft.com/office/drawing/2014/main" id="{EAB51707-D80C-1658-967F-B7FFB96993CC}"/>
              </a:ext>
            </a:extLst>
          </p:cNvPr>
          <p:cNvSpPr txBox="1"/>
          <p:nvPr/>
        </p:nvSpPr>
        <p:spPr>
          <a:xfrm>
            <a:off x="6880625" y="4290622"/>
            <a:ext cx="4853231" cy="1737912"/>
          </a:xfrm>
          <a:prstGeom prst="rect">
            <a:avLst/>
          </a:prstGeom>
          <a:noFill/>
        </p:spPr>
        <p:txBody>
          <a:bodyPr wrap="square">
            <a:spAutoFit/>
          </a:bodyPr>
          <a:lstStyle/>
          <a:p>
            <a:pPr marL="0" indent="0">
              <a:buFont typeface="Arial" panose="020B0604020202020204" pitchFamily="34" charset="0"/>
              <a:buNone/>
            </a:pPr>
            <a:r>
              <a:rPr lang="en-US" sz="1600" b="1" dirty="0">
                <a:solidFill>
                  <a:schemeClr val="accent2"/>
                </a:solidFill>
              </a:rPr>
              <a:t>The following information is </a:t>
            </a:r>
            <a:r>
              <a:rPr lang="en-US" sz="1600" b="1" u="sng" dirty="0">
                <a:solidFill>
                  <a:schemeClr val="accent2"/>
                </a:solidFill>
              </a:rPr>
              <a:t>NOT</a:t>
            </a:r>
            <a:r>
              <a:rPr lang="en-US" sz="1600" b="1" dirty="0">
                <a:solidFill>
                  <a:schemeClr val="accent2"/>
                </a:solidFill>
              </a:rPr>
              <a:t> considered:</a:t>
            </a:r>
          </a:p>
          <a:p>
            <a:pPr marL="228600" indent="-228600">
              <a:lnSpc>
                <a:spcPct val="90000"/>
              </a:lnSpc>
              <a:spcBef>
                <a:spcPts val="1000"/>
              </a:spcBef>
              <a:buFont typeface="Arial" panose="020B0604020202020204" pitchFamily="34" charset="0"/>
              <a:buChar char="•"/>
            </a:pPr>
            <a:r>
              <a:rPr lang="en-US" sz="1600" dirty="0">
                <a:latin typeface="Arial" panose="020B0604020202020204" pitchFamily="34" charset="0"/>
              </a:rPr>
              <a:t>The person in the position</a:t>
            </a:r>
          </a:p>
          <a:p>
            <a:pPr marL="228600" indent="-228600">
              <a:lnSpc>
                <a:spcPct val="90000"/>
              </a:lnSpc>
              <a:spcBef>
                <a:spcPts val="1000"/>
              </a:spcBef>
              <a:buFont typeface="Arial" panose="020B0604020202020204" pitchFamily="34" charset="0"/>
              <a:buChar char="•"/>
            </a:pPr>
            <a:r>
              <a:rPr lang="en-US" sz="1600" dirty="0">
                <a:latin typeface="Arial" panose="020B0604020202020204" pitchFamily="34" charset="0"/>
              </a:rPr>
              <a:t>Performance</a:t>
            </a:r>
          </a:p>
          <a:p>
            <a:pPr marL="228600" indent="-228600">
              <a:lnSpc>
                <a:spcPct val="90000"/>
              </a:lnSpc>
              <a:spcBef>
                <a:spcPts val="1000"/>
              </a:spcBef>
              <a:buFont typeface="Arial" panose="020B0604020202020204" pitchFamily="34" charset="0"/>
              <a:buChar char="•"/>
            </a:pPr>
            <a:r>
              <a:rPr lang="en-US" sz="1600" dirty="0">
                <a:latin typeface="Arial" panose="020B0604020202020204" pitchFamily="34" charset="0"/>
              </a:rPr>
              <a:t>Length of service</a:t>
            </a:r>
          </a:p>
          <a:p>
            <a:pPr marL="228600" indent="-228600">
              <a:lnSpc>
                <a:spcPct val="90000"/>
              </a:lnSpc>
              <a:spcBef>
                <a:spcPts val="1000"/>
              </a:spcBef>
              <a:buFont typeface="Arial" panose="020B0604020202020204" pitchFamily="34" charset="0"/>
              <a:buChar char="•"/>
            </a:pPr>
            <a:r>
              <a:rPr lang="en-US" sz="1600" dirty="0">
                <a:latin typeface="Arial" panose="020B0604020202020204" pitchFamily="34" charset="0"/>
              </a:rPr>
              <a:t>Existing employee salary</a:t>
            </a:r>
          </a:p>
        </p:txBody>
      </p:sp>
      <p:pic>
        <p:nvPicPr>
          <p:cNvPr id="6" name="Picture 5">
            <a:extLst>
              <a:ext uri="{FF2B5EF4-FFF2-40B4-BE49-F238E27FC236}">
                <a16:creationId xmlns:a16="http://schemas.microsoft.com/office/drawing/2014/main" id="{9F8CFEEE-99A1-6E59-F27E-B28600782E64}"/>
              </a:ext>
            </a:extLst>
          </p:cNvPr>
          <p:cNvPicPr>
            <a:picLocks noChangeAspect="1"/>
          </p:cNvPicPr>
          <p:nvPr/>
        </p:nvPicPr>
        <p:blipFill>
          <a:blip r:embed="rId2"/>
          <a:stretch>
            <a:fillRect/>
          </a:stretch>
        </p:blipFill>
        <p:spPr>
          <a:xfrm>
            <a:off x="456359" y="1358838"/>
            <a:ext cx="8297375" cy="2755631"/>
          </a:xfrm>
          <a:prstGeom prst="rect">
            <a:avLst/>
          </a:prstGeom>
        </p:spPr>
      </p:pic>
      <p:sp>
        <p:nvSpPr>
          <p:cNvPr id="7" name="TextBox 6">
            <a:extLst>
              <a:ext uri="{FF2B5EF4-FFF2-40B4-BE49-F238E27FC236}">
                <a16:creationId xmlns:a16="http://schemas.microsoft.com/office/drawing/2014/main" id="{63D54013-7EC1-720B-131B-FEBCD44499ED}"/>
              </a:ext>
            </a:extLst>
          </p:cNvPr>
          <p:cNvSpPr txBox="1"/>
          <p:nvPr/>
        </p:nvSpPr>
        <p:spPr>
          <a:xfrm>
            <a:off x="10344274" y="596012"/>
            <a:ext cx="1588193" cy="584775"/>
          </a:xfrm>
          <a:prstGeom prst="rect">
            <a:avLst/>
          </a:prstGeom>
          <a:noFill/>
        </p:spPr>
        <p:txBody>
          <a:bodyPr wrap="square" rtlCol="0">
            <a:spAutoFit/>
          </a:bodyPr>
          <a:lstStyle/>
          <a:p>
            <a:pPr algn="ctr"/>
            <a:r>
              <a:rPr lang="en-US" sz="1600" dirty="0">
                <a:solidFill>
                  <a:schemeClr val="accent1"/>
                </a:solidFill>
              </a:rPr>
              <a:t>313 positions classified</a:t>
            </a:r>
          </a:p>
        </p:txBody>
      </p:sp>
      <p:sp>
        <p:nvSpPr>
          <p:cNvPr id="8" name="TextBox 7">
            <a:extLst>
              <a:ext uri="{FF2B5EF4-FFF2-40B4-BE49-F238E27FC236}">
                <a16:creationId xmlns:a16="http://schemas.microsoft.com/office/drawing/2014/main" id="{218E32FB-55A2-3507-DDD6-05B945CE9F42}"/>
              </a:ext>
            </a:extLst>
          </p:cNvPr>
          <p:cNvSpPr txBox="1"/>
          <p:nvPr/>
        </p:nvSpPr>
        <p:spPr>
          <a:xfrm>
            <a:off x="8959094" y="1553586"/>
            <a:ext cx="2770360" cy="1815882"/>
          </a:xfrm>
          <a:prstGeom prst="rect">
            <a:avLst/>
          </a:prstGeom>
          <a:noFill/>
        </p:spPr>
        <p:txBody>
          <a:bodyPr wrap="square" rtlCol="0">
            <a:spAutoFit/>
          </a:bodyPr>
          <a:lstStyle/>
          <a:p>
            <a:r>
              <a:rPr lang="en-US" sz="1600" dirty="0">
                <a:solidFill>
                  <a:schemeClr val="accent6"/>
                </a:solidFill>
              </a:rPr>
              <a:t>November 2024: Feedback from Department Heads and Union Reps collected and incorporated. </a:t>
            </a:r>
          </a:p>
          <a:p>
            <a:endParaRPr lang="en-US" sz="1600" dirty="0">
              <a:solidFill>
                <a:schemeClr val="accent6"/>
              </a:solidFill>
            </a:endParaRPr>
          </a:p>
          <a:p>
            <a:r>
              <a:rPr lang="en-US" sz="1600" dirty="0">
                <a:solidFill>
                  <a:schemeClr val="accent6"/>
                </a:solidFill>
              </a:rPr>
              <a:t>Results finalized with County’s project team. </a:t>
            </a:r>
          </a:p>
        </p:txBody>
      </p:sp>
    </p:spTree>
    <p:extLst>
      <p:ext uri="{BB962C8B-B14F-4D97-AF65-F5344CB8AC3E}">
        <p14:creationId xmlns:p14="http://schemas.microsoft.com/office/powerpoint/2010/main" val="1096538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9A0F-D781-C5DB-1703-05BA8D4EC851}"/>
              </a:ext>
            </a:extLst>
          </p:cNvPr>
          <p:cNvSpPr>
            <a:spLocks noGrp="1"/>
          </p:cNvSpPr>
          <p:nvPr>
            <p:ph type="title"/>
          </p:nvPr>
        </p:nvSpPr>
        <p:spPr>
          <a:xfrm>
            <a:off x="176543" y="994640"/>
            <a:ext cx="6867053" cy="443198"/>
          </a:xfrm>
        </p:spPr>
        <p:txBody>
          <a:bodyPr/>
          <a:lstStyle/>
          <a:p>
            <a:r>
              <a:rPr lang="en-US" dirty="0"/>
              <a:t>Implementation Cost Analysis</a:t>
            </a:r>
          </a:p>
        </p:txBody>
      </p:sp>
      <p:sp>
        <p:nvSpPr>
          <p:cNvPr id="3" name="Text Placeholder 2">
            <a:extLst>
              <a:ext uri="{FF2B5EF4-FFF2-40B4-BE49-F238E27FC236}">
                <a16:creationId xmlns:a16="http://schemas.microsoft.com/office/drawing/2014/main" id="{BC54D013-E6AC-5396-FD9F-0834DECBBB1A}"/>
              </a:ext>
            </a:extLst>
          </p:cNvPr>
          <p:cNvSpPr>
            <a:spLocks noGrp="1"/>
          </p:cNvSpPr>
          <p:nvPr>
            <p:ph type="body" sz="quarter" idx="13"/>
          </p:nvPr>
        </p:nvSpPr>
        <p:spPr/>
        <p:txBody>
          <a:bodyPr/>
          <a:lstStyle/>
          <a:p>
            <a:r>
              <a:rPr lang="en-US" dirty="0"/>
              <a:t>Phase 4</a:t>
            </a:r>
          </a:p>
        </p:txBody>
      </p:sp>
      <p:sp>
        <p:nvSpPr>
          <p:cNvPr id="5" name="Content Placeholder 3">
            <a:extLst>
              <a:ext uri="{FF2B5EF4-FFF2-40B4-BE49-F238E27FC236}">
                <a16:creationId xmlns:a16="http://schemas.microsoft.com/office/drawing/2014/main" id="{AC26EC26-166E-9A4E-CE9B-FDDF32AEE78E}"/>
              </a:ext>
            </a:extLst>
          </p:cNvPr>
          <p:cNvSpPr txBox="1">
            <a:spLocks/>
          </p:cNvSpPr>
          <p:nvPr/>
        </p:nvSpPr>
        <p:spPr>
          <a:xfrm>
            <a:off x="306197" y="1791143"/>
            <a:ext cx="11579606" cy="146810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Three scenarios have been prepared for the County’s consideration. </a:t>
            </a:r>
          </a:p>
          <a:p>
            <a:r>
              <a:rPr lang="en-US" sz="2600" dirty="0"/>
              <a:t>Figures represent base pay only and do not include OT or other differentials. </a:t>
            </a:r>
          </a:p>
          <a:p>
            <a:r>
              <a:rPr lang="en-US" sz="2600" dirty="0"/>
              <a:t>No employee will receive a reduction in pay. </a:t>
            </a:r>
          </a:p>
          <a:p>
            <a:r>
              <a:rPr lang="en-US" sz="2600" dirty="0"/>
              <a:t>Figures are still in DRAFT form as we finalize data employee data. </a:t>
            </a:r>
          </a:p>
          <a:p>
            <a:endParaRPr lang="en-US" dirty="0"/>
          </a:p>
          <a:p>
            <a:pPr lvl="1"/>
            <a:endParaRPr lang="en-US" dirty="0"/>
          </a:p>
        </p:txBody>
      </p:sp>
      <p:sp>
        <p:nvSpPr>
          <p:cNvPr id="7" name="TextBox 6">
            <a:extLst>
              <a:ext uri="{FF2B5EF4-FFF2-40B4-BE49-F238E27FC236}">
                <a16:creationId xmlns:a16="http://schemas.microsoft.com/office/drawing/2014/main" id="{CDAF9E9E-2F2C-3C45-6953-04DE16A03222}"/>
              </a:ext>
            </a:extLst>
          </p:cNvPr>
          <p:cNvSpPr txBox="1"/>
          <p:nvPr/>
        </p:nvSpPr>
        <p:spPr>
          <a:xfrm>
            <a:off x="306197" y="3363362"/>
            <a:ext cx="11579606" cy="2554545"/>
          </a:xfrm>
          <a:prstGeom prst="rect">
            <a:avLst/>
          </a:prstGeom>
          <a:noFill/>
        </p:spPr>
        <p:txBody>
          <a:bodyPr wrap="square" rtlCol="0">
            <a:spAutoFit/>
          </a:bodyPr>
          <a:lstStyle/>
          <a:p>
            <a:r>
              <a:rPr lang="en-US" sz="2000" b="1" dirty="0">
                <a:solidFill>
                  <a:schemeClr val="accent2"/>
                </a:solidFill>
              </a:rPr>
              <a:t>1426 employees were included in the implementation calculations</a:t>
            </a:r>
            <a:r>
              <a:rPr lang="en-US" sz="2000" dirty="0">
                <a:solidFill>
                  <a:schemeClr val="accent2"/>
                </a:solidFill>
              </a:rPr>
              <a:t>. </a:t>
            </a:r>
          </a:p>
          <a:p>
            <a:pPr marL="342900" indent="-342900">
              <a:buFont typeface="Wingdings" panose="05000000000000000000" pitchFamily="2" charset="2"/>
              <a:buChar char="Ø"/>
            </a:pPr>
            <a:r>
              <a:rPr lang="en-US" sz="2000" dirty="0">
                <a:solidFill>
                  <a:schemeClr val="accent2"/>
                </a:solidFill>
              </a:rPr>
              <a:t>202 (14.2%) have a salary that falls BELOW their new minimum. </a:t>
            </a:r>
          </a:p>
          <a:p>
            <a:pPr marL="342900" indent="-342900">
              <a:buFont typeface="Wingdings" panose="05000000000000000000" pitchFamily="2" charset="2"/>
              <a:buChar char="Ø"/>
            </a:pPr>
            <a:r>
              <a:rPr lang="en-US" sz="2000" dirty="0">
                <a:solidFill>
                  <a:schemeClr val="accent2"/>
                </a:solidFill>
              </a:rPr>
              <a:t>974 (68.3% have a salary that falls WITHIN their new range. </a:t>
            </a:r>
          </a:p>
          <a:p>
            <a:pPr marL="342900" indent="-342900">
              <a:buFont typeface="Wingdings" panose="05000000000000000000" pitchFamily="2" charset="2"/>
              <a:buChar char="Ø"/>
            </a:pPr>
            <a:r>
              <a:rPr lang="en-US" sz="2000" dirty="0">
                <a:solidFill>
                  <a:schemeClr val="accent2"/>
                </a:solidFill>
              </a:rPr>
              <a:t>249 (17.5% have a salary that falls ABOVE their new maximum. </a:t>
            </a:r>
          </a:p>
          <a:p>
            <a:pPr marL="285750" indent="-285750">
              <a:buFont typeface="Arial" panose="020B0604020202020204" pitchFamily="34" charset="0"/>
              <a:buChar char="•"/>
            </a:pPr>
            <a:endParaRPr lang="en-US" sz="2000" dirty="0">
              <a:solidFill>
                <a:schemeClr val="accent6"/>
              </a:solidFill>
            </a:endParaRPr>
          </a:p>
          <a:p>
            <a:r>
              <a:rPr lang="en-US" sz="2000" i="1" dirty="0"/>
              <a:t>Employees above their new maximum are excluded from implementation calculations. We recommend those employee salaries are frozen or ‘red circled’ until the pay structure catches up and they fall back within their range. Therefore, </a:t>
            </a:r>
            <a:r>
              <a:rPr lang="en-US" sz="2000" i="1" u="sng" dirty="0"/>
              <a:t>employees retain their existing salary without reduction</a:t>
            </a:r>
            <a:r>
              <a:rPr lang="en-US" sz="2000" i="1" dirty="0"/>
              <a:t>. </a:t>
            </a:r>
          </a:p>
        </p:txBody>
      </p:sp>
    </p:spTree>
    <p:extLst>
      <p:ext uri="{BB962C8B-B14F-4D97-AF65-F5344CB8AC3E}">
        <p14:creationId xmlns:p14="http://schemas.microsoft.com/office/powerpoint/2010/main" val="264427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5E1D3-990C-D3DB-AF05-FCD683F02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3C2D0-7D94-DBAB-4659-D9EDD02B4EE6}"/>
              </a:ext>
            </a:extLst>
          </p:cNvPr>
          <p:cNvSpPr>
            <a:spLocks noGrp="1"/>
          </p:cNvSpPr>
          <p:nvPr>
            <p:ph type="title"/>
          </p:nvPr>
        </p:nvSpPr>
        <p:spPr/>
        <p:txBody>
          <a:bodyPr/>
          <a:lstStyle/>
          <a:p>
            <a:r>
              <a:rPr lang="en-US" dirty="0"/>
              <a:t>Implementation Scenarios</a:t>
            </a:r>
          </a:p>
        </p:txBody>
      </p:sp>
      <p:sp>
        <p:nvSpPr>
          <p:cNvPr id="3" name="Text Placeholder 2">
            <a:extLst>
              <a:ext uri="{FF2B5EF4-FFF2-40B4-BE49-F238E27FC236}">
                <a16:creationId xmlns:a16="http://schemas.microsoft.com/office/drawing/2014/main" id="{781F11AA-A1F2-AA8B-47E5-421720BC7955}"/>
              </a:ext>
            </a:extLst>
          </p:cNvPr>
          <p:cNvSpPr>
            <a:spLocks noGrp="1"/>
          </p:cNvSpPr>
          <p:nvPr>
            <p:ph type="body" sz="quarter" idx="13"/>
          </p:nvPr>
        </p:nvSpPr>
        <p:spPr/>
        <p:txBody>
          <a:bodyPr/>
          <a:lstStyle/>
          <a:p>
            <a:r>
              <a:rPr lang="en-US" dirty="0"/>
              <a:t>Phase 4</a:t>
            </a:r>
          </a:p>
        </p:txBody>
      </p:sp>
      <p:sp>
        <p:nvSpPr>
          <p:cNvPr id="5" name="Content Placeholder 4">
            <a:extLst>
              <a:ext uri="{FF2B5EF4-FFF2-40B4-BE49-F238E27FC236}">
                <a16:creationId xmlns:a16="http://schemas.microsoft.com/office/drawing/2014/main" id="{BDF35CD2-84AB-65FE-38E7-4E337C223B68}"/>
              </a:ext>
            </a:extLst>
          </p:cNvPr>
          <p:cNvSpPr>
            <a:spLocks noGrp="1"/>
          </p:cNvSpPr>
          <p:nvPr>
            <p:ph sz="quarter" idx="14"/>
          </p:nvPr>
        </p:nvSpPr>
        <p:spPr>
          <a:xfrm>
            <a:off x="456360" y="3238991"/>
            <a:ext cx="10887632" cy="3016954"/>
          </a:xfrm>
        </p:spPr>
        <p:txBody>
          <a:bodyPr>
            <a:noAutofit/>
          </a:bodyPr>
          <a:lstStyle/>
          <a:p>
            <a:pPr marL="0" indent="0">
              <a:buFont typeface="Arial" panose="020B0604020202020204" pitchFamily="34" charset="0"/>
              <a:buNone/>
            </a:pPr>
            <a:r>
              <a:rPr lang="en-US" sz="2000" dirty="0"/>
              <a:t>Employees move to the step within their assigned range nearest to their existing salary WITHOUT a decrease. This scenario represent the minimum action needed to adopt the proposed plan. </a:t>
            </a:r>
          </a:p>
          <a:p>
            <a:pPr marL="0" indent="0">
              <a:buFont typeface="Arial" panose="020B0604020202020204" pitchFamily="34" charset="0"/>
              <a:buNone/>
            </a:pPr>
            <a:r>
              <a:rPr lang="en-US" sz="2000" dirty="0"/>
              <a:t>Of 1426 employees: </a:t>
            </a:r>
          </a:p>
          <a:p>
            <a:r>
              <a:rPr lang="en-US" sz="2000" dirty="0"/>
              <a:t>the 202 employees below would move to step 1 of their assigned range. </a:t>
            </a:r>
          </a:p>
          <a:p>
            <a:r>
              <a:rPr lang="en-US" sz="2000" dirty="0"/>
              <a:t>the 974 employees within would move to a step within the range relating to their salary. </a:t>
            </a:r>
          </a:p>
          <a:p>
            <a:r>
              <a:rPr lang="en-US" sz="2000" dirty="0"/>
              <a:t>the 249 employees above would retain their existing salary and not move to a step. </a:t>
            </a:r>
          </a:p>
          <a:p>
            <a:pPr marL="0" indent="0">
              <a:buNone/>
            </a:pPr>
            <a:r>
              <a:rPr lang="en-US" sz="2000" dirty="0">
                <a:solidFill>
                  <a:schemeClr val="accent1"/>
                </a:solidFill>
              </a:rPr>
              <a:t>This scenario would cost ~$2,397,305.53. Approx. 2.4% increase to payroll</a:t>
            </a:r>
            <a:r>
              <a:rPr lang="en-US" sz="2000" dirty="0"/>
              <a:t>. </a:t>
            </a:r>
          </a:p>
        </p:txBody>
      </p:sp>
      <p:pic>
        <p:nvPicPr>
          <p:cNvPr id="4" name="Picture 3">
            <a:extLst>
              <a:ext uri="{FF2B5EF4-FFF2-40B4-BE49-F238E27FC236}">
                <a16:creationId xmlns:a16="http://schemas.microsoft.com/office/drawing/2014/main" id="{5DEC9B2F-308D-6188-1A73-2486C86FAB9A}"/>
              </a:ext>
            </a:extLst>
          </p:cNvPr>
          <p:cNvPicPr>
            <a:picLocks noChangeAspect="1"/>
          </p:cNvPicPr>
          <p:nvPr/>
        </p:nvPicPr>
        <p:blipFill>
          <a:blip r:embed="rId2"/>
          <a:stretch>
            <a:fillRect/>
          </a:stretch>
        </p:blipFill>
        <p:spPr>
          <a:xfrm>
            <a:off x="456360" y="1462824"/>
            <a:ext cx="9687136" cy="1544326"/>
          </a:xfrm>
          <a:prstGeom prst="rect">
            <a:avLst/>
          </a:prstGeom>
        </p:spPr>
      </p:pic>
    </p:spTree>
    <p:extLst>
      <p:ext uri="{BB962C8B-B14F-4D97-AF65-F5344CB8AC3E}">
        <p14:creationId xmlns:p14="http://schemas.microsoft.com/office/powerpoint/2010/main" val="313293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2F0C7-04D7-8C2A-5D72-27EE4216DFC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BC05CDD-0405-C87B-3623-20154BB05B53}"/>
              </a:ext>
            </a:extLst>
          </p:cNvPr>
          <p:cNvPicPr>
            <a:picLocks noChangeAspect="1"/>
          </p:cNvPicPr>
          <p:nvPr/>
        </p:nvPicPr>
        <p:blipFill>
          <a:blip r:embed="rId3"/>
          <a:stretch>
            <a:fillRect/>
          </a:stretch>
        </p:blipFill>
        <p:spPr>
          <a:xfrm>
            <a:off x="1186229" y="4359366"/>
            <a:ext cx="9817757" cy="2018239"/>
          </a:xfrm>
          <a:prstGeom prst="rect">
            <a:avLst/>
          </a:prstGeom>
        </p:spPr>
      </p:pic>
      <p:sp>
        <p:nvSpPr>
          <p:cNvPr id="2" name="Title 1">
            <a:extLst>
              <a:ext uri="{FF2B5EF4-FFF2-40B4-BE49-F238E27FC236}">
                <a16:creationId xmlns:a16="http://schemas.microsoft.com/office/drawing/2014/main" id="{ECDC3485-B97D-F643-5C0B-943D4E256EA1}"/>
              </a:ext>
            </a:extLst>
          </p:cNvPr>
          <p:cNvSpPr>
            <a:spLocks noGrp="1"/>
          </p:cNvSpPr>
          <p:nvPr>
            <p:ph type="title"/>
          </p:nvPr>
        </p:nvSpPr>
        <p:spPr/>
        <p:txBody>
          <a:bodyPr/>
          <a:lstStyle/>
          <a:p>
            <a:r>
              <a:rPr lang="en-US" dirty="0"/>
              <a:t>Scenario 1 Example</a:t>
            </a:r>
          </a:p>
        </p:txBody>
      </p:sp>
      <p:sp>
        <p:nvSpPr>
          <p:cNvPr id="3" name="Text Placeholder 2">
            <a:extLst>
              <a:ext uri="{FF2B5EF4-FFF2-40B4-BE49-F238E27FC236}">
                <a16:creationId xmlns:a16="http://schemas.microsoft.com/office/drawing/2014/main" id="{DE460E04-D957-9103-F63B-FEF818EA478D}"/>
              </a:ext>
            </a:extLst>
          </p:cNvPr>
          <p:cNvSpPr>
            <a:spLocks noGrp="1"/>
          </p:cNvSpPr>
          <p:nvPr>
            <p:ph type="body" sz="quarter" idx="13"/>
          </p:nvPr>
        </p:nvSpPr>
        <p:spPr/>
        <p:txBody>
          <a:bodyPr/>
          <a:lstStyle/>
          <a:p>
            <a:r>
              <a:rPr lang="en-US" dirty="0"/>
              <a:t>Phase 4</a:t>
            </a:r>
          </a:p>
        </p:txBody>
      </p:sp>
      <p:sp>
        <p:nvSpPr>
          <p:cNvPr id="7" name="TextBox 6">
            <a:extLst>
              <a:ext uri="{FF2B5EF4-FFF2-40B4-BE49-F238E27FC236}">
                <a16:creationId xmlns:a16="http://schemas.microsoft.com/office/drawing/2014/main" id="{6631C603-E52A-1839-D6CD-2D65C138657F}"/>
              </a:ext>
            </a:extLst>
          </p:cNvPr>
          <p:cNvSpPr txBox="1"/>
          <p:nvPr/>
        </p:nvSpPr>
        <p:spPr>
          <a:xfrm>
            <a:off x="456360" y="1574800"/>
            <a:ext cx="6286185" cy="369332"/>
          </a:xfrm>
          <a:prstGeom prst="rect">
            <a:avLst/>
          </a:prstGeom>
          <a:noFill/>
        </p:spPr>
        <p:txBody>
          <a:bodyPr wrap="square" rtlCol="0">
            <a:spAutoFit/>
          </a:bodyPr>
          <a:lstStyle/>
          <a:p>
            <a:r>
              <a:rPr lang="en-US" dirty="0"/>
              <a:t>Examples of Employees that would be assigned to Grade 5.</a:t>
            </a:r>
          </a:p>
        </p:txBody>
      </p:sp>
      <p:graphicFrame>
        <p:nvGraphicFramePr>
          <p:cNvPr id="8" name="Table 7">
            <a:extLst>
              <a:ext uri="{FF2B5EF4-FFF2-40B4-BE49-F238E27FC236}">
                <a16:creationId xmlns:a16="http://schemas.microsoft.com/office/drawing/2014/main" id="{531FB0A0-ADC7-7C83-1622-7ECAD97613EF}"/>
              </a:ext>
            </a:extLst>
          </p:cNvPr>
          <p:cNvGraphicFramePr>
            <a:graphicFrameLocks noGrp="1"/>
          </p:cNvGraphicFramePr>
          <p:nvPr>
            <p:extLst>
              <p:ext uri="{D42A27DB-BD31-4B8C-83A1-F6EECF244321}">
                <p14:modId xmlns:p14="http://schemas.microsoft.com/office/powerpoint/2010/main" val="706511085"/>
              </p:ext>
            </p:extLst>
          </p:nvPr>
        </p:nvGraphicFramePr>
        <p:xfrm>
          <a:off x="456360" y="2132568"/>
          <a:ext cx="11064240" cy="18542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804440449"/>
                    </a:ext>
                  </a:extLst>
                </a:gridCol>
                <a:gridCol w="1828800">
                  <a:extLst>
                    <a:ext uri="{9D8B030D-6E8A-4147-A177-3AD203B41FA5}">
                      <a16:colId xmlns:a16="http://schemas.microsoft.com/office/drawing/2014/main" val="606499215"/>
                    </a:ext>
                  </a:extLst>
                </a:gridCol>
                <a:gridCol w="1828800">
                  <a:extLst>
                    <a:ext uri="{9D8B030D-6E8A-4147-A177-3AD203B41FA5}">
                      <a16:colId xmlns:a16="http://schemas.microsoft.com/office/drawing/2014/main" val="3069868972"/>
                    </a:ext>
                  </a:extLst>
                </a:gridCol>
                <a:gridCol w="1828800">
                  <a:extLst>
                    <a:ext uri="{9D8B030D-6E8A-4147-A177-3AD203B41FA5}">
                      <a16:colId xmlns:a16="http://schemas.microsoft.com/office/drawing/2014/main" val="1879951272"/>
                    </a:ext>
                  </a:extLst>
                </a:gridCol>
                <a:gridCol w="1371600">
                  <a:extLst>
                    <a:ext uri="{9D8B030D-6E8A-4147-A177-3AD203B41FA5}">
                      <a16:colId xmlns:a16="http://schemas.microsoft.com/office/drawing/2014/main" val="2165009795"/>
                    </a:ext>
                  </a:extLst>
                </a:gridCol>
                <a:gridCol w="2926080">
                  <a:extLst>
                    <a:ext uri="{9D8B030D-6E8A-4147-A177-3AD203B41FA5}">
                      <a16:colId xmlns:a16="http://schemas.microsoft.com/office/drawing/2014/main" val="730684366"/>
                    </a:ext>
                  </a:extLst>
                </a:gridCol>
              </a:tblGrid>
              <a:tr h="370840">
                <a:tc>
                  <a:txBody>
                    <a:bodyPr/>
                    <a:lstStyle/>
                    <a:p>
                      <a:pPr algn="ctr"/>
                      <a:r>
                        <a:rPr lang="en-US" dirty="0"/>
                        <a:t>Example</a:t>
                      </a:r>
                    </a:p>
                  </a:txBody>
                  <a:tcPr/>
                </a:tc>
                <a:tc>
                  <a:txBody>
                    <a:bodyPr/>
                    <a:lstStyle/>
                    <a:p>
                      <a:r>
                        <a:rPr lang="en-US" dirty="0"/>
                        <a:t>Current Salary</a:t>
                      </a:r>
                    </a:p>
                  </a:txBody>
                  <a:tcPr/>
                </a:tc>
                <a:tc>
                  <a:txBody>
                    <a:bodyPr/>
                    <a:lstStyle/>
                    <a:p>
                      <a:r>
                        <a:rPr lang="en-US" dirty="0"/>
                        <a:t>New Salary</a:t>
                      </a:r>
                    </a:p>
                  </a:txBody>
                  <a:tcPr/>
                </a:tc>
                <a:tc>
                  <a:txBody>
                    <a:bodyPr/>
                    <a:lstStyle/>
                    <a:p>
                      <a:r>
                        <a:rPr lang="en-US" dirty="0"/>
                        <a:t>Difference</a:t>
                      </a:r>
                    </a:p>
                  </a:txBody>
                  <a:tcPr/>
                </a:tc>
                <a:tc>
                  <a:txBody>
                    <a:bodyPr/>
                    <a:lstStyle/>
                    <a:p>
                      <a:r>
                        <a:rPr lang="en-US" dirty="0"/>
                        <a:t>New Step</a:t>
                      </a:r>
                    </a:p>
                  </a:txBody>
                  <a:tcPr/>
                </a:tc>
                <a:tc>
                  <a:txBody>
                    <a:bodyPr/>
                    <a:lstStyle/>
                    <a:p>
                      <a:r>
                        <a:rPr lang="en-US" dirty="0"/>
                        <a:t>Explanation</a:t>
                      </a:r>
                    </a:p>
                  </a:txBody>
                  <a:tcPr/>
                </a:tc>
                <a:extLst>
                  <a:ext uri="{0D108BD9-81ED-4DB2-BD59-A6C34878D82A}">
                    <a16:rowId xmlns:a16="http://schemas.microsoft.com/office/drawing/2014/main" val="1822609055"/>
                  </a:ext>
                </a:extLst>
              </a:tr>
              <a:tr h="370840">
                <a:tc>
                  <a:txBody>
                    <a:bodyPr/>
                    <a:lstStyle/>
                    <a:p>
                      <a:pPr algn="ctr"/>
                      <a:r>
                        <a:rPr lang="en-US" dirty="0"/>
                        <a:t>Robert</a:t>
                      </a:r>
                    </a:p>
                  </a:txBody>
                  <a:tcPr/>
                </a:tc>
                <a:tc>
                  <a:txBody>
                    <a:bodyPr/>
                    <a:lstStyle/>
                    <a:p>
                      <a:pPr algn="ctr"/>
                      <a:r>
                        <a:rPr lang="en-US" dirty="0"/>
                        <a:t>$45,000</a:t>
                      </a:r>
                    </a:p>
                  </a:txBody>
                  <a:tcPr/>
                </a:tc>
                <a:tc>
                  <a:txBody>
                    <a:bodyPr/>
                    <a:lstStyle/>
                    <a:p>
                      <a:pPr algn="ctr"/>
                      <a:r>
                        <a:rPr lang="en-US" dirty="0"/>
                        <a:t>$47,518</a:t>
                      </a:r>
                    </a:p>
                  </a:txBody>
                  <a:tcPr/>
                </a:tc>
                <a:tc>
                  <a:txBody>
                    <a:bodyPr/>
                    <a:lstStyle/>
                    <a:p>
                      <a:pPr algn="ctr"/>
                      <a:r>
                        <a:rPr lang="en-US" dirty="0"/>
                        <a:t>$2,518</a:t>
                      </a:r>
                    </a:p>
                  </a:txBody>
                  <a:tcPr/>
                </a:tc>
                <a:tc>
                  <a:txBody>
                    <a:bodyPr/>
                    <a:lstStyle/>
                    <a:p>
                      <a:pPr algn="ctr"/>
                      <a:r>
                        <a:rPr lang="en-US" dirty="0"/>
                        <a:t>1</a:t>
                      </a:r>
                    </a:p>
                  </a:txBody>
                  <a:tcPr/>
                </a:tc>
                <a:tc>
                  <a:txBody>
                    <a:bodyPr/>
                    <a:lstStyle/>
                    <a:p>
                      <a:pPr algn="ctr"/>
                      <a:r>
                        <a:rPr lang="en-US" dirty="0"/>
                        <a:t>Current is below minimum</a:t>
                      </a:r>
                    </a:p>
                  </a:txBody>
                  <a:tcPr/>
                </a:tc>
                <a:extLst>
                  <a:ext uri="{0D108BD9-81ED-4DB2-BD59-A6C34878D82A}">
                    <a16:rowId xmlns:a16="http://schemas.microsoft.com/office/drawing/2014/main" val="4266292390"/>
                  </a:ext>
                </a:extLst>
              </a:tr>
              <a:tr h="370840">
                <a:tc>
                  <a:txBody>
                    <a:bodyPr/>
                    <a:lstStyle/>
                    <a:p>
                      <a:pPr algn="ctr"/>
                      <a:r>
                        <a:rPr lang="en-US" dirty="0"/>
                        <a:t>Jimmy</a:t>
                      </a:r>
                    </a:p>
                  </a:txBody>
                  <a:tcPr/>
                </a:tc>
                <a:tc>
                  <a:txBody>
                    <a:bodyPr/>
                    <a:lstStyle/>
                    <a:p>
                      <a:pPr algn="ctr"/>
                      <a:r>
                        <a:rPr lang="en-US" dirty="0"/>
                        <a:t>$50,400</a:t>
                      </a:r>
                    </a:p>
                  </a:txBody>
                  <a:tcPr/>
                </a:tc>
                <a:tc>
                  <a:txBody>
                    <a:bodyPr/>
                    <a:lstStyle/>
                    <a:p>
                      <a:pPr algn="ctr"/>
                      <a:r>
                        <a:rPr lang="en-US" dirty="0"/>
                        <a:t>$50,412</a:t>
                      </a:r>
                    </a:p>
                  </a:txBody>
                  <a:tcPr/>
                </a:tc>
                <a:tc>
                  <a:txBody>
                    <a:bodyPr/>
                    <a:lstStyle/>
                    <a:p>
                      <a:pPr algn="ctr"/>
                      <a:r>
                        <a:rPr lang="en-US" dirty="0"/>
                        <a:t>$12</a:t>
                      </a:r>
                    </a:p>
                  </a:txBody>
                  <a:tcPr/>
                </a:tc>
                <a:tc>
                  <a:txBody>
                    <a:bodyPr/>
                    <a:lstStyle/>
                    <a:p>
                      <a:pPr algn="ctr"/>
                      <a:r>
                        <a:rPr lang="en-US" dirty="0"/>
                        <a:t>3</a:t>
                      </a:r>
                    </a:p>
                  </a:txBody>
                  <a:tcPr/>
                </a:tc>
                <a:tc>
                  <a:txBody>
                    <a:bodyPr/>
                    <a:lstStyle/>
                    <a:p>
                      <a:pPr algn="ctr"/>
                      <a:r>
                        <a:rPr lang="en-US" dirty="0"/>
                        <a:t>Next step w/o decrease</a:t>
                      </a:r>
                    </a:p>
                  </a:txBody>
                  <a:tcPr/>
                </a:tc>
                <a:extLst>
                  <a:ext uri="{0D108BD9-81ED-4DB2-BD59-A6C34878D82A}">
                    <a16:rowId xmlns:a16="http://schemas.microsoft.com/office/drawing/2014/main" val="1049996625"/>
                  </a:ext>
                </a:extLst>
              </a:tr>
              <a:tr h="370840">
                <a:tc>
                  <a:txBody>
                    <a:bodyPr/>
                    <a:lstStyle/>
                    <a:p>
                      <a:pPr algn="ctr"/>
                      <a:r>
                        <a:rPr lang="en-US" dirty="0"/>
                        <a:t>John</a:t>
                      </a:r>
                    </a:p>
                  </a:txBody>
                  <a:tcPr/>
                </a:tc>
                <a:tc>
                  <a:txBody>
                    <a:bodyPr/>
                    <a:lstStyle/>
                    <a:p>
                      <a:pPr algn="ctr"/>
                      <a:r>
                        <a:rPr lang="en-US" dirty="0"/>
                        <a:t>$50,500</a:t>
                      </a:r>
                    </a:p>
                  </a:txBody>
                  <a:tcPr/>
                </a:tc>
                <a:tc>
                  <a:txBody>
                    <a:bodyPr/>
                    <a:lstStyle/>
                    <a:p>
                      <a:pPr algn="ctr"/>
                      <a:r>
                        <a:rPr lang="en-US" dirty="0"/>
                        <a:t>$51,925</a:t>
                      </a:r>
                    </a:p>
                  </a:txBody>
                  <a:tcPr/>
                </a:tc>
                <a:tc>
                  <a:txBody>
                    <a:bodyPr/>
                    <a:lstStyle/>
                    <a:p>
                      <a:pPr algn="ctr"/>
                      <a:r>
                        <a:rPr lang="en-US" dirty="0"/>
                        <a:t>$1,425</a:t>
                      </a:r>
                    </a:p>
                  </a:txBody>
                  <a:tcPr/>
                </a:tc>
                <a:tc>
                  <a:txBody>
                    <a:bodyPr/>
                    <a:lstStyle/>
                    <a:p>
                      <a:pPr algn="ctr"/>
                      <a:r>
                        <a:rPr lang="en-US" dirty="0"/>
                        <a:t>4</a:t>
                      </a:r>
                    </a:p>
                  </a:txBody>
                  <a:tcPr/>
                </a:tc>
                <a:tc>
                  <a:txBody>
                    <a:bodyPr/>
                    <a:lstStyle/>
                    <a:p>
                      <a:pPr algn="ctr"/>
                      <a:r>
                        <a:rPr lang="en-US" dirty="0"/>
                        <a:t>Next step w/o decrease</a:t>
                      </a:r>
                    </a:p>
                  </a:txBody>
                  <a:tcPr/>
                </a:tc>
                <a:extLst>
                  <a:ext uri="{0D108BD9-81ED-4DB2-BD59-A6C34878D82A}">
                    <a16:rowId xmlns:a16="http://schemas.microsoft.com/office/drawing/2014/main" val="1575697732"/>
                  </a:ext>
                </a:extLst>
              </a:tr>
              <a:tr h="370840">
                <a:tc>
                  <a:txBody>
                    <a:bodyPr/>
                    <a:lstStyle/>
                    <a:p>
                      <a:pPr algn="ctr"/>
                      <a:r>
                        <a:rPr lang="en-US" dirty="0"/>
                        <a:t>JP</a:t>
                      </a:r>
                    </a:p>
                  </a:txBody>
                  <a:tcPr/>
                </a:tc>
                <a:tc>
                  <a:txBody>
                    <a:bodyPr/>
                    <a:lstStyle/>
                    <a:p>
                      <a:pPr algn="ctr"/>
                      <a:r>
                        <a:rPr lang="en-US" dirty="0"/>
                        <a:t>$62,000</a:t>
                      </a:r>
                    </a:p>
                  </a:txBody>
                  <a:tcPr/>
                </a:tc>
                <a:tc>
                  <a:txBody>
                    <a:bodyPr/>
                    <a:lstStyle/>
                    <a:p>
                      <a:pPr algn="ctr"/>
                      <a:r>
                        <a:rPr lang="en-US" dirty="0"/>
                        <a:t>$62,000</a:t>
                      </a:r>
                    </a:p>
                  </a:txBody>
                  <a:tcPr/>
                </a:tc>
                <a:tc>
                  <a:txBody>
                    <a:bodyPr/>
                    <a:lstStyle/>
                    <a:p>
                      <a:pPr algn="ctr"/>
                      <a:r>
                        <a:rPr lang="en-US" dirty="0"/>
                        <a:t>$0</a:t>
                      </a:r>
                    </a:p>
                  </a:txBody>
                  <a:tcPr/>
                </a:tc>
                <a:tc>
                  <a:txBody>
                    <a:bodyPr/>
                    <a:lstStyle/>
                    <a:p>
                      <a:pPr algn="ctr"/>
                      <a:r>
                        <a:rPr lang="en-US" dirty="0"/>
                        <a:t>N/A</a:t>
                      </a:r>
                    </a:p>
                  </a:txBody>
                  <a:tcPr/>
                </a:tc>
                <a:tc>
                  <a:txBody>
                    <a:bodyPr/>
                    <a:lstStyle/>
                    <a:p>
                      <a:pPr algn="ctr"/>
                      <a:r>
                        <a:rPr lang="en-US" dirty="0"/>
                        <a:t>Current is above max</a:t>
                      </a:r>
                    </a:p>
                  </a:txBody>
                  <a:tcPr/>
                </a:tc>
                <a:extLst>
                  <a:ext uri="{0D108BD9-81ED-4DB2-BD59-A6C34878D82A}">
                    <a16:rowId xmlns:a16="http://schemas.microsoft.com/office/drawing/2014/main" val="3360661835"/>
                  </a:ext>
                </a:extLst>
              </a:tr>
            </a:tbl>
          </a:graphicData>
        </a:graphic>
      </p:graphicFrame>
      <p:sp>
        <p:nvSpPr>
          <p:cNvPr id="9" name="Rectangle 8">
            <a:extLst>
              <a:ext uri="{FF2B5EF4-FFF2-40B4-BE49-F238E27FC236}">
                <a16:creationId xmlns:a16="http://schemas.microsoft.com/office/drawing/2014/main" id="{33178667-E45B-DD2A-0984-7AE89C55A235}"/>
              </a:ext>
            </a:extLst>
          </p:cNvPr>
          <p:cNvSpPr/>
          <p:nvPr/>
        </p:nvSpPr>
        <p:spPr>
          <a:xfrm>
            <a:off x="1114957" y="5920509"/>
            <a:ext cx="10075126" cy="246263"/>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02652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3E56E-2CD7-FA13-C839-E14F58A36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6A1457-DDE7-60C8-3746-C54456DF14D3}"/>
              </a:ext>
            </a:extLst>
          </p:cNvPr>
          <p:cNvSpPr>
            <a:spLocks noGrp="1"/>
          </p:cNvSpPr>
          <p:nvPr>
            <p:ph type="title"/>
          </p:nvPr>
        </p:nvSpPr>
        <p:spPr/>
        <p:txBody>
          <a:bodyPr/>
          <a:lstStyle/>
          <a:p>
            <a:r>
              <a:rPr lang="en-US" dirty="0">
                <a:solidFill>
                  <a:schemeClr val="accent6"/>
                </a:solidFill>
              </a:rPr>
              <a:t>Implementation Scenarios</a:t>
            </a:r>
          </a:p>
        </p:txBody>
      </p:sp>
      <p:sp>
        <p:nvSpPr>
          <p:cNvPr id="3" name="Text Placeholder 2">
            <a:extLst>
              <a:ext uri="{FF2B5EF4-FFF2-40B4-BE49-F238E27FC236}">
                <a16:creationId xmlns:a16="http://schemas.microsoft.com/office/drawing/2014/main" id="{0068659B-5EBC-603F-693C-6C742ECD1A25}"/>
              </a:ext>
            </a:extLst>
          </p:cNvPr>
          <p:cNvSpPr>
            <a:spLocks noGrp="1"/>
          </p:cNvSpPr>
          <p:nvPr>
            <p:ph type="body" sz="quarter" idx="13"/>
          </p:nvPr>
        </p:nvSpPr>
        <p:spPr/>
        <p:txBody>
          <a:bodyPr/>
          <a:lstStyle/>
          <a:p>
            <a:r>
              <a:rPr lang="en-US" dirty="0"/>
              <a:t>Phase 4</a:t>
            </a:r>
          </a:p>
        </p:txBody>
      </p:sp>
      <p:sp>
        <p:nvSpPr>
          <p:cNvPr id="5" name="Content Placeholder 4">
            <a:extLst>
              <a:ext uri="{FF2B5EF4-FFF2-40B4-BE49-F238E27FC236}">
                <a16:creationId xmlns:a16="http://schemas.microsoft.com/office/drawing/2014/main" id="{10BB0F2C-4390-719D-7FF5-C210FDA3683B}"/>
              </a:ext>
            </a:extLst>
          </p:cNvPr>
          <p:cNvSpPr>
            <a:spLocks noGrp="1"/>
          </p:cNvSpPr>
          <p:nvPr>
            <p:ph sz="quarter" idx="14"/>
          </p:nvPr>
        </p:nvSpPr>
        <p:spPr>
          <a:xfrm>
            <a:off x="456360" y="3149818"/>
            <a:ext cx="10887632" cy="3016954"/>
          </a:xfrm>
        </p:spPr>
        <p:txBody>
          <a:bodyPr>
            <a:noAutofit/>
          </a:bodyPr>
          <a:lstStyle/>
          <a:p>
            <a:pPr marL="0" indent="0">
              <a:buFont typeface="Arial" panose="020B0604020202020204" pitchFamily="34" charset="0"/>
              <a:buNone/>
            </a:pPr>
            <a:r>
              <a:rPr lang="en-US" sz="2000" dirty="0"/>
              <a:t>Employees move to the step corresponding with their years in position. For example, 3 years would move to step 3. Please not this is time in position NOT time with the organization. This scenario helps alleviate pay compression. </a:t>
            </a:r>
          </a:p>
          <a:p>
            <a:pPr marL="0" indent="0">
              <a:buFont typeface="Arial" panose="020B0604020202020204" pitchFamily="34" charset="0"/>
              <a:buNone/>
            </a:pPr>
            <a:r>
              <a:rPr lang="en-US" sz="2000" dirty="0"/>
              <a:t>Of 1426 employees: </a:t>
            </a:r>
          </a:p>
          <a:p>
            <a:r>
              <a:rPr lang="en-US" sz="2000" dirty="0"/>
              <a:t>the 202 employees below + 974 employees move to a step based on years in position. </a:t>
            </a:r>
          </a:p>
          <a:p>
            <a:r>
              <a:rPr lang="en-US" sz="2000" dirty="0"/>
              <a:t>the 249 employees above would retain their existing salary and not move to a step. </a:t>
            </a:r>
          </a:p>
          <a:p>
            <a:pPr marL="0" indent="0">
              <a:buNone/>
            </a:pPr>
            <a:r>
              <a:rPr lang="en-US" sz="2000" dirty="0">
                <a:solidFill>
                  <a:schemeClr val="accent6"/>
                </a:solidFill>
              </a:rPr>
              <a:t>This scenario would cost ~$5,096,054.53. Approx. 5.5% increase to payroll. </a:t>
            </a:r>
          </a:p>
        </p:txBody>
      </p:sp>
      <p:pic>
        <p:nvPicPr>
          <p:cNvPr id="6" name="Picture 5">
            <a:extLst>
              <a:ext uri="{FF2B5EF4-FFF2-40B4-BE49-F238E27FC236}">
                <a16:creationId xmlns:a16="http://schemas.microsoft.com/office/drawing/2014/main" id="{B65B7BA1-7434-DC25-DFCC-3BFB0029BA92}"/>
              </a:ext>
            </a:extLst>
          </p:cNvPr>
          <p:cNvPicPr>
            <a:picLocks noChangeAspect="1"/>
          </p:cNvPicPr>
          <p:nvPr/>
        </p:nvPicPr>
        <p:blipFill>
          <a:blip r:embed="rId2"/>
          <a:stretch>
            <a:fillRect/>
          </a:stretch>
        </p:blipFill>
        <p:spPr>
          <a:xfrm>
            <a:off x="456360" y="1415690"/>
            <a:ext cx="9752870" cy="1554805"/>
          </a:xfrm>
          <a:prstGeom prst="rect">
            <a:avLst/>
          </a:prstGeom>
        </p:spPr>
      </p:pic>
    </p:spTree>
    <p:extLst>
      <p:ext uri="{BB962C8B-B14F-4D97-AF65-F5344CB8AC3E}">
        <p14:creationId xmlns:p14="http://schemas.microsoft.com/office/powerpoint/2010/main" val="200514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484C-B441-C96D-7B21-69474A05A605}"/>
              </a:ext>
            </a:extLst>
          </p:cNvPr>
          <p:cNvSpPr>
            <a:spLocks noGrp="1"/>
          </p:cNvSpPr>
          <p:nvPr>
            <p:ph type="title"/>
          </p:nvPr>
        </p:nvSpPr>
        <p:spPr/>
        <p:txBody>
          <a:bodyPr/>
          <a:lstStyle/>
          <a:p>
            <a:r>
              <a:rPr lang="en-US" dirty="0"/>
              <a:t>Project Overview</a:t>
            </a:r>
          </a:p>
        </p:txBody>
      </p:sp>
      <p:sp>
        <p:nvSpPr>
          <p:cNvPr id="3" name="Text Placeholder 2">
            <a:extLst>
              <a:ext uri="{FF2B5EF4-FFF2-40B4-BE49-F238E27FC236}">
                <a16:creationId xmlns:a16="http://schemas.microsoft.com/office/drawing/2014/main" id="{E86E1BD1-2B79-2D7D-725A-EE2C6AB45AC3}"/>
              </a:ext>
            </a:extLst>
          </p:cNvPr>
          <p:cNvSpPr>
            <a:spLocks noGrp="1"/>
          </p:cNvSpPr>
          <p:nvPr>
            <p:ph type="body" sz="quarter" idx="13"/>
          </p:nvPr>
        </p:nvSpPr>
        <p:spPr/>
        <p:txBody>
          <a:bodyPr/>
          <a:lstStyle/>
          <a:p>
            <a:r>
              <a:rPr lang="en-US" dirty="0"/>
              <a:t>Methodology</a:t>
            </a:r>
          </a:p>
        </p:txBody>
      </p:sp>
      <p:sp>
        <p:nvSpPr>
          <p:cNvPr id="4" name="Content Placeholder 3">
            <a:extLst>
              <a:ext uri="{FF2B5EF4-FFF2-40B4-BE49-F238E27FC236}">
                <a16:creationId xmlns:a16="http://schemas.microsoft.com/office/drawing/2014/main" id="{CAE589FB-B799-3FD0-76F6-DC656EDAEFD4}"/>
              </a:ext>
            </a:extLst>
          </p:cNvPr>
          <p:cNvSpPr>
            <a:spLocks noGrp="1"/>
          </p:cNvSpPr>
          <p:nvPr>
            <p:ph sz="quarter" idx="14"/>
          </p:nvPr>
        </p:nvSpPr>
        <p:spPr>
          <a:xfrm>
            <a:off x="456360" y="1547446"/>
            <a:ext cx="6287061" cy="5054690"/>
          </a:xfrm>
        </p:spPr>
        <p:txBody>
          <a:bodyPr>
            <a:normAutofit fontScale="70000" lnSpcReduction="20000"/>
          </a:bodyPr>
          <a:lstStyle/>
          <a:p>
            <a:pPr>
              <a:lnSpc>
                <a:spcPct val="110000"/>
              </a:lnSpc>
              <a:spcAft>
                <a:spcPts val="1200"/>
              </a:spcAft>
              <a:buFont typeface="Wingdings" panose="05000000000000000000" pitchFamily="2" charset="2"/>
              <a:buChar char="Ø"/>
            </a:pPr>
            <a:r>
              <a:rPr lang="en-US" sz="2400" b="1" dirty="0">
                <a:solidFill>
                  <a:schemeClr val="accent2"/>
                </a:solidFill>
              </a:rPr>
              <a:t>Data Collection: </a:t>
            </a:r>
            <a:r>
              <a:rPr lang="en-US" sz="2400" dirty="0">
                <a:solidFill>
                  <a:schemeClr val="tx2"/>
                </a:solidFill>
              </a:rPr>
              <a:t>project planning meetings, data requested from the County, Position Analysis Questionnaires (PAQs) completed by employees and reviewed by supervisors.</a:t>
            </a:r>
          </a:p>
          <a:p>
            <a:pPr>
              <a:lnSpc>
                <a:spcPct val="110000"/>
              </a:lnSpc>
              <a:spcAft>
                <a:spcPts val="1200"/>
              </a:spcAft>
              <a:buFont typeface="Wingdings" panose="05000000000000000000" pitchFamily="2" charset="2"/>
              <a:buChar char="Ø"/>
            </a:pPr>
            <a:r>
              <a:rPr lang="en-US" sz="2400" b="1" dirty="0">
                <a:solidFill>
                  <a:schemeClr val="accent2"/>
                </a:solidFill>
              </a:rPr>
              <a:t>Position Review: </a:t>
            </a:r>
            <a:r>
              <a:rPr lang="en-US" sz="2400" dirty="0">
                <a:solidFill>
                  <a:schemeClr val="tx2"/>
                </a:solidFill>
              </a:rPr>
              <a:t>PAQs used to review titles and conduct job evaluation using our point factor tool, called SAFE®. This process established a hierarchy of jobs within the organization that is reflective of internal equity.</a:t>
            </a:r>
          </a:p>
          <a:p>
            <a:pPr>
              <a:lnSpc>
                <a:spcPct val="110000"/>
              </a:lnSpc>
              <a:spcAft>
                <a:spcPts val="1200"/>
              </a:spcAft>
              <a:buFont typeface="Wingdings" panose="05000000000000000000" pitchFamily="2" charset="2"/>
              <a:buChar char="Ø"/>
            </a:pPr>
            <a:r>
              <a:rPr lang="en-US" sz="2400" b="1" dirty="0">
                <a:solidFill>
                  <a:schemeClr val="accent2"/>
                </a:solidFill>
              </a:rPr>
              <a:t>Market Assessment: </a:t>
            </a:r>
            <a:r>
              <a:rPr lang="en-US" sz="2400" dirty="0"/>
              <a:t>a custom market survey distributed to peers to collect base pay ranges for benchmark positions. This process established external competitiveness. </a:t>
            </a:r>
          </a:p>
          <a:p>
            <a:pPr>
              <a:lnSpc>
                <a:spcPct val="110000"/>
              </a:lnSpc>
              <a:spcAft>
                <a:spcPts val="1200"/>
              </a:spcAft>
              <a:buFont typeface="Wingdings" panose="05000000000000000000" pitchFamily="2" charset="2"/>
              <a:buChar char="Ø"/>
            </a:pPr>
            <a:r>
              <a:rPr lang="en-US" sz="2400" b="1" dirty="0">
                <a:solidFill>
                  <a:schemeClr val="accent2"/>
                </a:solidFill>
              </a:rPr>
              <a:t>Pay Plan Development: </a:t>
            </a:r>
            <a:r>
              <a:rPr lang="en-US" sz="2400" dirty="0"/>
              <a:t>development of a new pay plan and grade assignments relative to internal and external equity, and implementation calculations. </a:t>
            </a:r>
          </a:p>
          <a:p>
            <a:pPr>
              <a:lnSpc>
                <a:spcPct val="110000"/>
              </a:lnSpc>
              <a:spcAft>
                <a:spcPts val="1200"/>
              </a:spcAft>
              <a:buFont typeface="Wingdings" panose="05000000000000000000" pitchFamily="2" charset="2"/>
              <a:buChar char="Ø"/>
            </a:pPr>
            <a:r>
              <a:rPr lang="en-US" sz="2400" b="1" dirty="0">
                <a:solidFill>
                  <a:schemeClr val="accent2"/>
                </a:solidFill>
              </a:rPr>
              <a:t>Project Completion: </a:t>
            </a:r>
            <a:r>
              <a:rPr lang="en-US" sz="2400" dirty="0"/>
              <a:t>final report to be delivered, final presentations, project documentation delivery, and training for HR to maintain the new class and comp plan. </a:t>
            </a:r>
          </a:p>
        </p:txBody>
      </p:sp>
      <p:graphicFrame>
        <p:nvGraphicFramePr>
          <p:cNvPr id="6" name="Picture Placeholder 6">
            <a:extLst>
              <a:ext uri="{FF2B5EF4-FFF2-40B4-BE49-F238E27FC236}">
                <a16:creationId xmlns:a16="http://schemas.microsoft.com/office/drawing/2014/main" id="{B149DD09-28C4-ED21-F07D-EE220F85D0FB}"/>
              </a:ext>
            </a:extLst>
          </p:cNvPr>
          <p:cNvGraphicFramePr>
            <a:graphicFrameLocks noGrp="1"/>
          </p:cNvGraphicFramePr>
          <p:nvPr>
            <p:ph sz="quarter" idx="15"/>
            <p:extLst>
              <p:ext uri="{D42A27DB-BD31-4B8C-83A1-F6EECF244321}">
                <p14:modId xmlns:p14="http://schemas.microsoft.com/office/powerpoint/2010/main" val="634558569"/>
              </p:ext>
            </p:extLst>
          </p:nvPr>
        </p:nvGraphicFramePr>
        <p:xfrm>
          <a:off x="7340367" y="478475"/>
          <a:ext cx="4750964" cy="6123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Checkbox Checked with solid fill">
            <a:extLst>
              <a:ext uri="{FF2B5EF4-FFF2-40B4-BE49-F238E27FC236}">
                <a16:creationId xmlns:a16="http://schemas.microsoft.com/office/drawing/2014/main" id="{F1E54F68-A7BA-8A5B-0059-0D3EEA3A68C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005101" y="1424354"/>
            <a:ext cx="440349" cy="440349"/>
          </a:xfrm>
          <a:prstGeom prst="rect">
            <a:avLst/>
          </a:prstGeom>
        </p:spPr>
      </p:pic>
      <p:pic>
        <p:nvPicPr>
          <p:cNvPr id="9" name="Graphic 8" descr="Checkbox Checked with solid fill">
            <a:extLst>
              <a:ext uri="{FF2B5EF4-FFF2-40B4-BE49-F238E27FC236}">
                <a16:creationId xmlns:a16="http://schemas.microsoft.com/office/drawing/2014/main" id="{C512300F-D852-6F03-81BA-AB1FC54B936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671463" y="2651928"/>
            <a:ext cx="440349" cy="440349"/>
          </a:xfrm>
          <a:prstGeom prst="rect">
            <a:avLst/>
          </a:prstGeom>
        </p:spPr>
      </p:pic>
      <p:pic>
        <p:nvPicPr>
          <p:cNvPr id="10" name="Graphic 9" descr="Checkbox Checked with solid fill">
            <a:extLst>
              <a:ext uri="{FF2B5EF4-FFF2-40B4-BE49-F238E27FC236}">
                <a16:creationId xmlns:a16="http://schemas.microsoft.com/office/drawing/2014/main" id="{CB390E1B-A264-5100-B420-2474C34B71E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074517" y="4653225"/>
            <a:ext cx="440349" cy="440349"/>
          </a:xfrm>
          <a:prstGeom prst="rect">
            <a:avLst/>
          </a:prstGeom>
        </p:spPr>
      </p:pic>
      <p:pic>
        <p:nvPicPr>
          <p:cNvPr id="5" name="Picture 4">
            <a:extLst>
              <a:ext uri="{FF2B5EF4-FFF2-40B4-BE49-F238E27FC236}">
                <a16:creationId xmlns:a16="http://schemas.microsoft.com/office/drawing/2014/main" id="{E7DEA702-E312-53AC-1544-FDEC0E8A5C48}"/>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944108" y="2768564"/>
            <a:ext cx="1543482" cy="154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6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2E0203-C57F-3618-70C4-0784979719D0}"/>
              </a:ext>
            </a:extLst>
          </p:cNvPr>
          <p:cNvPicPr>
            <a:picLocks noChangeAspect="1"/>
          </p:cNvPicPr>
          <p:nvPr/>
        </p:nvPicPr>
        <p:blipFill>
          <a:blip r:embed="rId2"/>
          <a:stretch>
            <a:fillRect/>
          </a:stretch>
        </p:blipFill>
        <p:spPr>
          <a:xfrm>
            <a:off x="1186229" y="4359366"/>
            <a:ext cx="9817757" cy="2018239"/>
          </a:xfrm>
          <a:prstGeom prst="rect">
            <a:avLst/>
          </a:prstGeom>
        </p:spPr>
      </p:pic>
      <p:sp>
        <p:nvSpPr>
          <p:cNvPr id="2" name="Title 1">
            <a:extLst>
              <a:ext uri="{FF2B5EF4-FFF2-40B4-BE49-F238E27FC236}">
                <a16:creationId xmlns:a16="http://schemas.microsoft.com/office/drawing/2014/main" id="{916485DA-E985-3DD9-F92D-AF709A76DA70}"/>
              </a:ext>
            </a:extLst>
          </p:cNvPr>
          <p:cNvSpPr>
            <a:spLocks noGrp="1"/>
          </p:cNvSpPr>
          <p:nvPr>
            <p:ph type="title"/>
          </p:nvPr>
        </p:nvSpPr>
        <p:spPr/>
        <p:txBody>
          <a:bodyPr/>
          <a:lstStyle/>
          <a:p>
            <a:r>
              <a:rPr lang="en-US" dirty="0">
                <a:solidFill>
                  <a:schemeClr val="accent6"/>
                </a:solidFill>
              </a:rPr>
              <a:t>Scenario 2 Example</a:t>
            </a:r>
          </a:p>
        </p:txBody>
      </p:sp>
      <p:sp>
        <p:nvSpPr>
          <p:cNvPr id="3" name="Text Placeholder 2">
            <a:extLst>
              <a:ext uri="{FF2B5EF4-FFF2-40B4-BE49-F238E27FC236}">
                <a16:creationId xmlns:a16="http://schemas.microsoft.com/office/drawing/2014/main" id="{BF5B2413-3AF5-7DEE-DC95-91A2EB35A15A}"/>
              </a:ext>
            </a:extLst>
          </p:cNvPr>
          <p:cNvSpPr>
            <a:spLocks noGrp="1"/>
          </p:cNvSpPr>
          <p:nvPr>
            <p:ph type="body" sz="quarter" idx="13"/>
          </p:nvPr>
        </p:nvSpPr>
        <p:spPr/>
        <p:txBody>
          <a:bodyPr/>
          <a:lstStyle/>
          <a:p>
            <a:r>
              <a:rPr lang="en-US" dirty="0"/>
              <a:t>Phase 4</a:t>
            </a:r>
          </a:p>
        </p:txBody>
      </p:sp>
      <p:sp>
        <p:nvSpPr>
          <p:cNvPr id="7" name="TextBox 6">
            <a:extLst>
              <a:ext uri="{FF2B5EF4-FFF2-40B4-BE49-F238E27FC236}">
                <a16:creationId xmlns:a16="http://schemas.microsoft.com/office/drawing/2014/main" id="{8C198074-629C-82FC-708E-C0AE80B63722}"/>
              </a:ext>
            </a:extLst>
          </p:cNvPr>
          <p:cNvSpPr txBox="1"/>
          <p:nvPr/>
        </p:nvSpPr>
        <p:spPr>
          <a:xfrm>
            <a:off x="456360" y="1574800"/>
            <a:ext cx="6286185" cy="369332"/>
          </a:xfrm>
          <a:prstGeom prst="rect">
            <a:avLst/>
          </a:prstGeom>
          <a:noFill/>
        </p:spPr>
        <p:txBody>
          <a:bodyPr wrap="square" rtlCol="0">
            <a:spAutoFit/>
          </a:bodyPr>
          <a:lstStyle/>
          <a:p>
            <a:r>
              <a:rPr lang="en-US" dirty="0"/>
              <a:t>Examples of Employees that would be assigned to Grade 5.</a:t>
            </a:r>
          </a:p>
        </p:txBody>
      </p:sp>
      <p:graphicFrame>
        <p:nvGraphicFramePr>
          <p:cNvPr id="8" name="Table 7">
            <a:extLst>
              <a:ext uri="{FF2B5EF4-FFF2-40B4-BE49-F238E27FC236}">
                <a16:creationId xmlns:a16="http://schemas.microsoft.com/office/drawing/2014/main" id="{2597D2EC-FA6E-4733-74D7-476A8B0BA7CA}"/>
              </a:ext>
            </a:extLst>
          </p:cNvPr>
          <p:cNvGraphicFramePr>
            <a:graphicFrameLocks noGrp="1"/>
          </p:cNvGraphicFramePr>
          <p:nvPr>
            <p:extLst>
              <p:ext uri="{D42A27DB-BD31-4B8C-83A1-F6EECF244321}">
                <p14:modId xmlns:p14="http://schemas.microsoft.com/office/powerpoint/2010/main" val="19907595"/>
              </p:ext>
            </p:extLst>
          </p:nvPr>
        </p:nvGraphicFramePr>
        <p:xfrm>
          <a:off x="456360" y="2132568"/>
          <a:ext cx="11064240" cy="1854200"/>
        </p:xfrm>
        <a:graphic>
          <a:graphicData uri="http://schemas.openxmlformats.org/drawingml/2006/table">
            <a:tbl>
              <a:tblPr firstRow="1" bandRow="1">
                <a:tableStyleId>{93296810-A885-4BE3-A3E7-6D5BEEA58F35}</a:tableStyleId>
              </a:tblPr>
              <a:tblGrid>
                <a:gridCol w="1280160">
                  <a:extLst>
                    <a:ext uri="{9D8B030D-6E8A-4147-A177-3AD203B41FA5}">
                      <a16:colId xmlns:a16="http://schemas.microsoft.com/office/drawing/2014/main" val="804440449"/>
                    </a:ext>
                  </a:extLst>
                </a:gridCol>
                <a:gridCol w="1828800">
                  <a:extLst>
                    <a:ext uri="{9D8B030D-6E8A-4147-A177-3AD203B41FA5}">
                      <a16:colId xmlns:a16="http://schemas.microsoft.com/office/drawing/2014/main" val="606499215"/>
                    </a:ext>
                  </a:extLst>
                </a:gridCol>
                <a:gridCol w="1828800">
                  <a:extLst>
                    <a:ext uri="{9D8B030D-6E8A-4147-A177-3AD203B41FA5}">
                      <a16:colId xmlns:a16="http://schemas.microsoft.com/office/drawing/2014/main" val="3069868972"/>
                    </a:ext>
                  </a:extLst>
                </a:gridCol>
                <a:gridCol w="1828800">
                  <a:extLst>
                    <a:ext uri="{9D8B030D-6E8A-4147-A177-3AD203B41FA5}">
                      <a16:colId xmlns:a16="http://schemas.microsoft.com/office/drawing/2014/main" val="1879951272"/>
                    </a:ext>
                  </a:extLst>
                </a:gridCol>
                <a:gridCol w="1371600">
                  <a:extLst>
                    <a:ext uri="{9D8B030D-6E8A-4147-A177-3AD203B41FA5}">
                      <a16:colId xmlns:a16="http://schemas.microsoft.com/office/drawing/2014/main" val="2165009795"/>
                    </a:ext>
                  </a:extLst>
                </a:gridCol>
                <a:gridCol w="2926080">
                  <a:extLst>
                    <a:ext uri="{9D8B030D-6E8A-4147-A177-3AD203B41FA5}">
                      <a16:colId xmlns:a16="http://schemas.microsoft.com/office/drawing/2014/main" val="730684366"/>
                    </a:ext>
                  </a:extLst>
                </a:gridCol>
              </a:tblGrid>
              <a:tr h="370840">
                <a:tc>
                  <a:txBody>
                    <a:bodyPr/>
                    <a:lstStyle/>
                    <a:p>
                      <a:pPr algn="ctr"/>
                      <a:r>
                        <a:rPr lang="en-US" dirty="0"/>
                        <a:t>Example</a:t>
                      </a:r>
                    </a:p>
                  </a:txBody>
                  <a:tcPr/>
                </a:tc>
                <a:tc>
                  <a:txBody>
                    <a:bodyPr/>
                    <a:lstStyle/>
                    <a:p>
                      <a:r>
                        <a:rPr lang="en-US" dirty="0"/>
                        <a:t>Current Salary</a:t>
                      </a:r>
                    </a:p>
                  </a:txBody>
                  <a:tcPr/>
                </a:tc>
                <a:tc>
                  <a:txBody>
                    <a:bodyPr/>
                    <a:lstStyle/>
                    <a:p>
                      <a:r>
                        <a:rPr lang="en-US" dirty="0"/>
                        <a:t>New Salary</a:t>
                      </a:r>
                    </a:p>
                  </a:txBody>
                  <a:tcPr/>
                </a:tc>
                <a:tc>
                  <a:txBody>
                    <a:bodyPr/>
                    <a:lstStyle/>
                    <a:p>
                      <a:r>
                        <a:rPr lang="en-US" dirty="0"/>
                        <a:t>Difference</a:t>
                      </a:r>
                    </a:p>
                  </a:txBody>
                  <a:tcPr/>
                </a:tc>
                <a:tc>
                  <a:txBody>
                    <a:bodyPr/>
                    <a:lstStyle/>
                    <a:p>
                      <a:r>
                        <a:rPr lang="en-US" dirty="0"/>
                        <a:t>New Step</a:t>
                      </a:r>
                    </a:p>
                  </a:txBody>
                  <a:tcPr/>
                </a:tc>
                <a:tc>
                  <a:txBody>
                    <a:bodyPr/>
                    <a:lstStyle/>
                    <a:p>
                      <a:r>
                        <a:rPr lang="en-US" dirty="0"/>
                        <a:t>Explanation</a:t>
                      </a:r>
                    </a:p>
                  </a:txBody>
                  <a:tcPr/>
                </a:tc>
                <a:extLst>
                  <a:ext uri="{0D108BD9-81ED-4DB2-BD59-A6C34878D82A}">
                    <a16:rowId xmlns:a16="http://schemas.microsoft.com/office/drawing/2014/main" val="1822609055"/>
                  </a:ext>
                </a:extLst>
              </a:tr>
              <a:tr h="370840">
                <a:tc>
                  <a:txBody>
                    <a:bodyPr/>
                    <a:lstStyle/>
                    <a:p>
                      <a:pPr algn="ctr"/>
                      <a:r>
                        <a:rPr lang="en-US" dirty="0"/>
                        <a:t>Robert (2)</a:t>
                      </a:r>
                    </a:p>
                  </a:txBody>
                  <a:tcPr/>
                </a:tc>
                <a:tc>
                  <a:txBody>
                    <a:bodyPr/>
                    <a:lstStyle/>
                    <a:p>
                      <a:pPr algn="ctr"/>
                      <a:r>
                        <a:rPr lang="en-US" dirty="0"/>
                        <a:t>$45,000</a:t>
                      </a:r>
                    </a:p>
                  </a:txBody>
                  <a:tcPr/>
                </a:tc>
                <a:tc>
                  <a:txBody>
                    <a:bodyPr/>
                    <a:lstStyle/>
                    <a:p>
                      <a:pPr algn="ctr"/>
                      <a:r>
                        <a:rPr lang="en-US" dirty="0"/>
                        <a:t>$48,944</a:t>
                      </a:r>
                    </a:p>
                  </a:txBody>
                  <a:tcPr/>
                </a:tc>
                <a:tc>
                  <a:txBody>
                    <a:bodyPr/>
                    <a:lstStyle/>
                    <a:p>
                      <a:pPr algn="ctr"/>
                      <a:r>
                        <a:rPr lang="en-US" dirty="0"/>
                        <a:t>$3,944</a:t>
                      </a:r>
                    </a:p>
                  </a:txBody>
                  <a:tcPr/>
                </a:tc>
                <a:tc>
                  <a:txBody>
                    <a:bodyPr/>
                    <a:lstStyle/>
                    <a:p>
                      <a:pPr algn="ctr"/>
                      <a:r>
                        <a:rPr lang="en-US" dirty="0"/>
                        <a:t>2</a:t>
                      </a:r>
                    </a:p>
                  </a:txBody>
                  <a:tcPr/>
                </a:tc>
                <a:tc>
                  <a:txBody>
                    <a:bodyPr/>
                    <a:lstStyle/>
                    <a:p>
                      <a:pPr algn="ctr"/>
                      <a:r>
                        <a:rPr lang="en-US" dirty="0"/>
                        <a:t>2 years = Step 2</a:t>
                      </a:r>
                    </a:p>
                  </a:txBody>
                  <a:tcPr/>
                </a:tc>
                <a:extLst>
                  <a:ext uri="{0D108BD9-81ED-4DB2-BD59-A6C34878D82A}">
                    <a16:rowId xmlns:a16="http://schemas.microsoft.com/office/drawing/2014/main" val="4266292390"/>
                  </a:ext>
                </a:extLst>
              </a:tr>
              <a:tr h="370840">
                <a:tc>
                  <a:txBody>
                    <a:bodyPr/>
                    <a:lstStyle/>
                    <a:p>
                      <a:pPr algn="ctr"/>
                      <a:r>
                        <a:rPr lang="en-US" dirty="0"/>
                        <a:t>Jimmy (3)</a:t>
                      </a:r>
                    </a:p>
                  </a:txBody>
                  <a:tcPr/>
                </a:tc>
                <a:tc>
                  <a:txBody>
                    <a:bodyPr/>
                    <a:lstStyle/>
                    <a:p>
                      <a:pPr algn="ctr"/>
                      <a:r>
                        <a:rPr lang="en-US" dirty="0"/>
                        <a:t>$50,400</a:t>
                      </a:r>
                    </a:p>
                  </a:txBody>
                  <a:tcPr/>
                </a:tc>
                <a:tc>
                  <a:txBody>
                    <a:bodyPr/>
                    <a:lstStyle/>
                    <a:p>
                      <a:pPr algn="ctr"/>
                      <a:r>
                        <a:rPr lang="en-US" dirty="0"/>
                        <a:t>$50,412</a:t>
                      </a:r>
                    </a:p>
                  </a:txBody>
                  <a:tcPr/>
                </a:tc>
                <a:tc>
                  <a:txBody>
                    <a:bodyPr/>
                    <a:lstStyle/>
                    <a:p>
                      <a:pPr algn="ctr"/>
                      <a:r>
                        <a:rPr lang="en-US" dirty="0"/>
                        <a:t>$12</a:t>
                      </a:r>
                    </a:p>
                  </a:txBody>
                  <a:tcPr/>
                </a:tc>
                <a:tc>
                  <a:txBody>
                    <a:bodyPr/>
                    <a:lstStyle/>
                    <a:p>
                      <a:pPr algn="ctr"/>
                      <a:r>
                        <a:rPr lang="en-US" dirty="0"/>
                        <a:t>3</a:t>
                      </a:r>
                    </a:p>
                  </a:txBody>
                  <a:tcPr/>
                </a:tc>
                <a:tc>
                  <a:txBody>
                    <a:bodyPr/>
                    <a:lstStyle/>
                    <a:p>
                      <a:pPr algn="ctr"/>
                      <a:r>
                        <a:rPr lang="en-US" dirty="0"/>
                        <a:t>3 years = Step 3</a:t>
                      </a:r>
                    </a:p>
                  </a:txBody>
                  <a:tcPr/>
                </a:tc>
                <a:extLst>
                  <a:ext uri="{0D108BD9-81ED-4DB2-BD59-A6C34878D82A}">
                    <a16:rowId xmlns:a16="http://schemas.microsoft.com/office/drawing/2014/main" val="1049996625"/>
                  </a:ext>
                </a:extLst>
              </a:tr>
              <a:tr h="370840">
                <a:tc>
                  <a:txBody>
                    <a:bodyPr/>
                    <a:lstStyle/>
                    <a:p>
                      <a:pPr algn="ctr"/>
                      <a:r>
                        <a:rPr lang="en-US" dirty="0"/>
                        <a:t>John (3)</a:t>
                      </a:r>
                    </a:p>
                  </a:txBody>
                  <a:tcPr/>
                </a:tc>
                <a:tc>
                  <a:txBody>
                    <a:bodyPr/>
                    <a:lstStyle/>
                    <a:p>
                      <a:pPr algn="ctr"/>
                      <a:r>
                        <a:rPr lang="en-US" dirty="0"/>
                        <a:t>$50,500</a:t>
                      </a:r>
                    </a:p>
                  </a:txBody>
                  <a:tcPr/>
                </a:tc>
                <a:tc>
                  <a:txBody>
                    <a:bodyPr/>
                    <a:lstStyle/>
                    <a:p>
                      <a:pPr algn="ctr"/>
                      <a:r>
                        <a:rPr lang="en-US" dirty="0"/>
                        <a:t>$51,925</a:t>
                      </a:r>
                    </a:p>
                  </a:txBody>
                  <a:tcPr/>
                </a:tc>
                <a:tc>
                  <a:txBody>
                    <a:bodyPr/>
                    <a:lstStyle/>
                    <a:p>
                      <a:pPr algn="ctr"/>
                      <a:r>
                        <a:rPr lang="en-US" dirty="0"/>
                        <a:t>$1,425</a:t>
                      </a:r>
                    </a:p>
                  </a:txBody>
                  <a:tcPr/>
                </a:tc>
                <a:tc>
                  <a:txBody>
                    <a:bodyPr/>
                    <a:lstStyle/>
                    <a:p>
                      <a:pPr algn="ctr"/>
                      <a:r>
                        <a:rPr lang="en-US"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Step 3 is a decrease</a:t>
                      </a:r>
                    </a:p>
                  </a:txBody>
                  <a:tcPr/>
                </a:tc>
                <a:extLst>
                  <a:ext uri="{0D108BD9-81ED-4DB2-BD59-A6C34878D82A}">
                    <a16:rowId xmlns:a16="http://schemas.microsoft.com/office/drawing/2014/main" val="1575697732"/>
                  </a:ext>
                </a:extLst>
              </a:tr>
              <a:tr h="370840">
                <a:tc>
                  <a:txBody>
                    <a:bodyPr/>
                    <a:lstStyle/>
                    <a:p>
                      <a:pPr algn="ctr"/>
                      <a:r>
                        <a:rPr lang="en-US" dirty="0"/>
                        <a:t>JP (8)</a:t>
                      </a:r>
                    </a:p>
                  </a:txBody>
                  <a:tcPr/>
                </a:tc>
                <a:tc>
                  <a:txBody>
                    <a:bodyPr/>
                    <a:lstStyle/>
                    <a:p>
                      <a:pPr algn="ctr"/>
                      <a:r>
                        <a:rPr lang="en-US" dirty="0"/>
                        <a:t>$62,000</a:t>
                      </a:r>
                    </a:p>
                  </a:txBody>
                  <a:tcPr/>
                </a:tc>
                <a:tc>
                  <a:txBody>
                    <a:bodyPr/>
                    <a:lstStyle/>
                    <a:p>
                      <a:pPr algn="ctr"/>
                      <a:r>
                        <a:rPr lang="en-US" dirty="0"/>
                        <a:t>$62,000</a:t>
                      </a:r>
                    </a:p>
                  </a:txBody>
                  <a:tcPr/>
                </a:tc>
                <a:tc>
                  <a:txBody>
                    <a:bodyPr/>
                    <a:lstStyle/>
                    <a:p>
                      <a:pPr algn="ctr"/>
                      <a:r>
                        <a:rPr lang="en-US" dirty="0"/>
                        <a:t>$0</a:t>
                      </a:r>
                    </a:p>
                  </a:txBody>
                  <a:tcPr/>
                </a:tc>
                <a:tc>
                  <a:txBody>
                    <a:bodyPr/>
                    <a:lstStyle/>
                    <a:p>
                      <a:pPr algn="ctr"/>
                      <a:r>
                        <a:rPr lang="en-US" dirty="0"/>
                        <a:t>N/A</a:t>
                      </a:r>
                    </a:p>
                  </a:txBody>
                  <a:tcPr/>
                </a:tc>
                <a:tc>
                  <a:txBody>
                    <a:bodyPr/>
                    <a:lstStyle/>
                    <a:p>
                      <a:pPr algn="ctr"/>
                      <a:r>
                        <a:rPr lang="en-US" dirty="0"/>
                        <a:t>Current is above max</a:t>
                      </a:r>
                    </a:p>
                  </a:txBody>
                  <a:tcPr/>
                </a:tc>
                <a:extLst>
                  <a:ext uri="{0D108BD9-81ED-4DB2-BD59-A6C34878D82A}">
                    <a16:rowId xmlns:a16="http://schemas.microsoft.com/office/drawing/2014/main" val="3360661835"/>
                  </a:ext>
                </a:extLst>
              </a:tr>
            </a:tbl>
          </a:graphicData>
        </a:graphic>
      </p:graphicFrame>
      <p:sp>
        <p:nvSpPr>
          <p:cNvPr id="9" name="Rectangle 8">
            <a:extLst>
              <a:ext uri="{FF2B5EF4-FFF2-40B4-BE49-F238E27FC236}">
                <a16:creationId xmlns:a16="http://schemas.microsoft.com/office/drawing/2014/main" id="{8C5762AD-DD8F-7074-C448-4062B57FFB54}"/>
              </a:ext>
            </a:extLst>
          </p:cNvPr>
          <p:cNvSpPr/>
          <p:nvPr/>
        </p:nvSpPr>
        <p:spPr>
          <a:xfrm>
            <a:off x="1114957" y="5920509"/>
            <a:ext cx="10075126" cy="246263"/>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828971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57842-DC20-67B8-0335-DF8291B4D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640FA-12A3-D8B2-EE69-CFE40BFFE5A1}"/>
              </a:ext>
            </a:extLst>
          </p:cNvPr>
          <p:cNvSpPr>
            <a:spLocks noGrp="1"/>
          </p:cNvSpPr>
          <p:nvPr>
            <p:ph type="title"/>
          </p:nvPr>
        </p:nvSpPr>
        <p:spPr/>
        <p:txBody>
          <a:bodyPr/>
          <a:lstStyle/>
          <a:p>
            <a:r>
              <a:rPr lang="en-US" dirty="0">
                <a:solidFill>
                  <a:schemeClr val="accent4"/>
                </a:solidFill>
              </a:rPr>
              <a:t>Implementation Scenarios</a:t>
            </a:r>
          </a:p>
        </p:txBody>
      </p:sp>
      <p:sp>
        <p:nvSpPr>
          <p:cNvPr id="3" name="Text Placeholder 2">
            <a:extLst>
              <a:ext uri="{FF2B5EF4-FFF2-40B4-BE49-F238E27FC236}">
                <a16:creationId xmlns:a16="http://schemas.microsoft.com/office/drawing/2014/main" id="{34D2387E-3BD9-8F12-E641-C3F0505F6041}"/>
              </a:ext>
            </a:extLst>
          </p:cNvPr>
          <p:cNvSpPr>
            <a:spLocks noGrp="1"/>
          </p:cNvSpPr>
          <p:nvPr>
            <p:ph type="body" sz="quarter" idx="13"/>
          </p:nvPr>
        </p:nvSpPr>
        <p:spPr/>
        <p:txBody>
          <a:bodyPr/>
          <a:lstStyle/>
          <a:p>
            <a:r>
              <a:rPr lang="en-US" dirty="0"/>
              <a:t>Phase 4</a:t>
            </a:r>
          </a:p>
        </p:txBody>
      </p:sp>
      <p:sp>
        <p:nvSpPr>
          <p:cNvPr id="5" name="Content Placeholder 4">
            <a:extLst>
              <a:ext uri="{FF2B5EF4-FFF2-40B4-BE49-F238E27FC236}">
                <a16:creationId xmlns:a16="http://schemas.microsoft.com/office/drawing/2014/main" id="{1DDA147B-0EAB-FE86-135E-712F00530494}"/>
              </a:ext>
            </a:extLst>
          </p:cNvPr>
          <p:cNvSpPr>
            <a:spLocks noGrp="1"/>
          </p:cNvSpPr>
          <p:nvPr>
            <p:ph sz="quarter" idx="14"/>
          </p:nvPr>
        </p:nvSpPr>
        <p:spPr>
          <a:xfrm>
            <a:off x="456360" y="3149818"/>
            <a:ext cx="10887632" cy="3016954"/>
          </a:xfrm>
        </p:spPr>
        <p:txBody>
          <a:bodyPr>
            <a:noAutofit/>
          </a:bodyPr>
          <a:lstStyle/>
          <a:p>
            <a:pPr marL="0" indent="0">
              <a:buFont typeface="Arial" panose="020B0604020202020204" pitchFamily="34" charset="0"/>
              <a:buNone/>
            </a:pPr>
            <a:r>
              <a:rPr lang="en-US" sz="2000" dirty="0"/>
              <a:t>Employees move to the step corresponding with their years in position, with a 5-year cap. Why a cap at 5 years? This is the midpoint of the range. Please not this is time in position NOT time with the organization. This scenario helps alleviate pay compression. </a:t>
            </a:r>
          </a:p>
          <a:p>
            <a:pPr marL="0" indent="0">
              <a:buFont typeface="Arial" panose="020B0604020202020204" pitchFamily="34" charset="0"/>
              <a:buNone/>
            </a:pPr>
            <a:r>
              <a:rPr lang="en-US" sz="2000" dirty="0"/>
              <a:t>Of 1426 employees: </a:t>
            </a:r>
          </a:p>
          <a:p>
            <a:r>
              <a:rPr lang="en-US" sz="2000" dirty="0"/>
              <a:t>the 202 employees below + 974 employees move to a step based on YIP to step 5. </a:t>
            </a:r>
          </a:p>
          <a:p>
            <a:r>
              <a:rPr lang="en-US" sz="2000" dirty="0"/>
              <a:t>the 249 employees above would retain their existing salary and not move to a step. </a:t>
            </a:r>
          </a:p>
          <a:p>
            <a:pPr marL="0" indent="0">
              <a:buNone/>
            </a:pPr>
            <a:r>
              <a:rPr lang="en-US" sz="2000" dirty="0">
                <a:solidFill>
                  <a:schemeClr val="accent4">
                    <a:lumMod val="50000"/>
                  </a:schemeClr>
                </a:solidFill>
              </a:rPr>
              <a:t>This scenario would cost ~$3,479,501.93. Approx. 3.9% increase to payroll. </a:t>
            </a:r>
          </a:p>
        </p:txBody>
      </p:sp>
      <p:pic>
        <p:nvPicPr>
          <p:cNvPr id="4" name="Picture 3">
            <a:extLst>
              <a:ext uri="{FF2B5EF4-FFF2-40B4-BE49-F238E27FC236}">
                <a16:creationId xmlns:a16="http://schemas.microsoft.com/office/drawing/2014/main" id="{80ED8ACA-8ABE-4EDB-2797-BAADF0A7DD03}"/>
              </a:ext>
            </a:extLst>
          </p:cNvPr>
          <p:cNvPicPr>
            <a:picLocks noChangeAspect="1"/>
          </p:cNvPicPr>
          <p:nvPr/>
        </p:nvPicPr>
        <p:blipFill>
          <a:blip r:embed="rId2"/>
          <a:stretch>
            <a:fillRect/>
          </a:stretch>
        </p:blipFill>
        <p:spPr>
          <a:xfrm>
            <a:off x="456360" y="1443969"/>
            <a:ext cx="9805408" cy="1563181"/>
          </a:xfrm>
          <a:prstGeom prst="rect">
            <a:avLst/>
          </a:prstGeom>
        </p:spPr>
      </p:pic>
    </p:spTree>
    <p:extLst>
      <p:ext uri="{BB962C8B-B14F-4D97-AF65-F5344CB8AC3E}">
        <p14:creationId xmlns:p14="http://schemas.microsoft.com/office/powerpoint/2010/main" val="2710723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3222D-9C37-C93B-1E7C-5BF0385E7D8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8AC85ED-A977-F1D1-821E-F044255D87C7}"/>
              </a:ext>
            </a:extLst>
          </p:cNvPr>
          <p:cNvPicPr>
            <a:picLocks noChangeAspect="1"/>
          </p:cNvPicPr>
          <p:nvPr/>
        </p:nvPicPr>
        <p:blipFill>
          <a:blip r:embed="rId2"/>
          <a:stretch>
            <a:fillRect/>
          </a:stretch>
        </p:blipFill>
        <p:spPr>
          <a:xfrm>
            <a:off x="1186229" y="4359366"/>
            <a:ext cx="9817757" cy="2018239"/>
          </a:xfrm>
          <a:prstGeom prst="rect">
            <a:avLst/>
          </a:prstGeom>
        </p:spPr>
      </p:pic>
      <p:sp>
        <p:nvSpPr>
          <p:cNvPr id="2" name="Title 1">
            <a:extLst>
              <a:ext uri="{FF2B5EF4-FFF2-40B4-BE49-F238E27FC236}">
                <a16:creationId xmlns:a16="http://schemas.microsoft.com/office/drawing/2014/main" id="{B1079952-FF9D-D002-DA8C-5E00F1C3F80F}"/>
              </a:ext>
            </a:extLst>
          </p:cNvPr>
          <p:cNvSpPr>
            <a:spLocks noGrp="1"/>
          </p:cNvSpPr>
          <p:nvPr>
            <p:ph type="title"/>
          </p:nvPr>
        </p:nvSpPr>
        <p:spPr/>
        <p:txBody>
          <a:bodyPr/>
          <a:lstStyle/>
          <a:p>
            <a:r>
              <a:rPr lang="en-US" dirty="0">
                <a:solidFill>
                  <a:schemeClr val="accent4"/>
                </a:solidFill>
              </a:rPr>
              <a:t>Scenario 2 Example</a:t>
            </a:r>
          </a:p>
        </p:txBody>
      </p:sp>
      <p:sp>
        <p:nvSpPr>
          <p:cNvPr id="3" name="Text Placeholder 2">
            <a:extLst>
              <a:ext uri="{FF2B5EF4-FFF2-40B4-BE49-F238E27FC236}">
                <a16:creationId xmlns:a16="http://schemas.microsoft.com/office/drawing/2014/main" id="{1F6A4B92-E69B-E889-2338-F6C564E2A577}"/>
              </a:ext>
            </a:extLst>
          </p:cNvPr>
          <p:cNvSpPr>
            <a:spLocks noGrp="1"/>
          </p:cNvSpPr>
          <p:nvPr>
            <p:ph type="body" sz="quarter" idx="13"/>
          </p:nvPr>
        </p:nvSpPr>
        <p:spPr/>
        <p:txBody>
          <a:bodyPr/>
          <a:lstStyle/>
          <a:p>
            <a:r>
              <a:rPr lang="en-US" dirty="0"/>
              <a:t>Phase 4</a:t>
            </a:r>
          </a:p>
        </p:txBody>
      </p:sp>
      <p:sp>
        <p:nvSpPr>
          <p:cNvPr id="7" name="TextBox 6">
            <a:extLst>
              <a:ext uri="{FF2B5EF4-FFF2-40B4-BE49-F238E27FC236}">
                <a16:creationId xmlns:a16="http://schemas.microsoft.com/office/drawing/2014/main" id="{B84D957F-0A4B-6BD3-BAA0-0B626B1EDAF1}"/>
              </a:ext>
            </a:extLst>
          </p:cNvPr>
          <p:cNvSpPr txBox="1"/>
          <p:nvPr/>
        </p:nvSpPr>
        <p:spPr>
          <a:xfrm>
            <a:off x="456360" y="1574800"/>
            <a:ext cx="6286185" cy="369332"/>
          </a:xfrm>
          <a:prstGeom prst="rect">
            <a:avLst/>
          </a:prstGeom>
          <a:noFill/>
        </p:spPr>
        <p:txBody>
          <a:bodyPr wrap="square" rtlCol="0">
            <a:spAutoFit/>
          </a:bodyPr>
          <a:lstStyle/>
          <a:p>
            <a:r>
              <a:rPr lang="en-US" dirty="0"/>
              <a:t>Examples of Employees that would be assigned to Grade 5.</a:t>
            </a:r>
          </a:p>
        </p:txBody>
      </p:sp>
      <p:graphicFrame>
        <p:nvGraphicFramePr>
          <p:cNvPr id="8" name="Table 7">
            <a:extLst>
              <a:ext uri="{FF2B5EF4-FFF2-40B4-BE49-F238E27FC236}">
                <a16:creationId xmlns:a16="http://schemas.microsoft.com/office/drawing/2014/main" id="{1B42A022-A7D1-B2F3-3A4A-291DC9BAAEB4}"/>
              </a:ext>
            </a:extLst>
          </p:cNvPr>
          <p:cNvGraphicFramePr>
            <a:graphicFrameLocks noGrp="1"/>
          </p:cNvGraphicFramePr>
          <p:nvPr>
            <p:extLst>
              <p:ext uri="{D42A27DB-BD31-4B8C-83A1-F6EECF244321}">
                <p14:modId xmlns:p14="http://schemas.microsoft.com/office/powerpoint/2010/main" val="2291991142"/>
              </p:ext>
            </p:extLst>
          </p:nvPr>
        </p:nvGraphicFramePr>
        <p:xfrm>
          <a:off x="456360" y="2132568"/>
          <a:ext cx="11064240" cy="1854200"/>
        </p:xfrm>
        <a:graphic>
          <a:graphicData uri="http://schemas.openxmlformats.org/drawingml/2006/table">
            <a:tbl>
              <a:tblPr firstRow="1" bandRow="1">
                <a:tableStyleId>{00A15C55-8517-42AA-B614-E9B94910E393}</a:tableStyleId>
              </a:tblPr>
              <a:tblGrid>
                <a:gridCol w="1280160">
                  <a:extLst>
                    <a:ext uri="{9D8B030D-6E8A-4147-A177-3AD203B41FA5}">
                      <a16:colId xmlns:a16="http://schemas.microsoft.com/office/drawing/2014/main" val="804440449"/>
                    </a:ext>
                  </a:extLst>
                </a:gridCol>
                <a:gridCol w="1828800">
                  <a:extLst>
                    <a:ext uri="{9D8B030D-6E8A-4147-A177-3AD203B41FA5}">
                      <a16:colId xmlns:a16="http://schemas.microsoft.com/office/drawing/2014/main" val="606499215"/>
                    </a:ext>
                  </a:extLst>
                </a:gridCol>
                <a:gridCol w="1828800">
                  <a:extLst>
                    <a:ext uri="{9D8B030D-6E8A-4147-A177-3AD203B41FA5}">
                      <a16:colId xmlns:a16="http://schemas.microsoft.com/office/drawing/2014/main" val="3069868972"/>
                    </a:ext>
                  </a:extLst>
                </a:gridCol>
                <a:gridCol w="1828800">
                  <a:extLst>
                    <a:ext uri="{9D8B030D-6E8A-4147-A177-3AD203B41FA5}">
                      <a16:colId xmlns:a16="http://schemas.microsoft.com/office/drawing/2014/main" val="1879951272"/>
                    </a:ext>
                  </a:extLst>
                </a:gridCol>
                <a:gridCol w="1371600">
                  <a:extLst>
                    <a:ext uri="{9D8B030D-6E8A-4147-A177-3AD203B41FA5}">
                      <a16:colId xmlns:a16="http://schemas.microsoft.com/office/drawing/2014/main" val="2165009795"/>
                    </a:ext>
                  </a:extLst>
                </a:gridCol>
                <a:gridCol w="2926080">
                  <a:extLst>
                    <a:ext uri="{9D8B030D-6E8A-4147-A177-3AD203B41FA5}">
                      <a16:colId xmlns:a16="http://schemas.microsoft.com/office/drawing/2014/main" val="730684366"/>
                    </a:ext>
                  </a:extLst>
                </a:gridCol>
              </a:tblGrid>
              <a:tr h="370840">
                <a:tc>
                  <a:txBody>
                    <a:bodyPr/>
                    <a:lstStyle/>
                    <a:p>
                      <a:pPr algn="ctr"/>
                      <a:r>
                        <a:rPr lang="en-US" dirty="0"/>
                        <a:t>Example</a:t>
                      </a:r>
                    </a:p>
                  </a:txBody>
                  <a:tcPr/>
                </a:tc>
                <a:tc>
                  <a:txBody>
                    <a:bodyPr/>
                    <a:lstStyle/>
                    <a:p>
                      <a:r>
                        <a:rPr lang="en-US" dirty="0"/>
                        <a:t>Current Salary</a:t>
                      </a:r>
                    </a:p>
                  </a:txBody>
                  <a:tcPr/>
                </a:tc>
                <a:tc>
                  <a:txBody>
                    <a:bodyPr/>
                    <a:lstStyle/>
                    <a:p>
                      <a:r>
                        <a:rPr lang="en-US" dirty="0"/>
                        <a:t>New Salary</a:t>
                      </a:r>
                    </a:p>
                  </a:txBody>
                  <a:tcPr/>
                </a:tc>
                <a:tc>
                  <a:txBody>
                    <a:bodyPr/>
                    <a:lstStyle/>
                    <a:p>
                      <a:r>
                        <a:rPr lang="en-US" dirty="0"/>
                        <a:t>Difference</a:t>
                      </a:r>
                    </a:p>
                  </a:txBody>
                  <a:tcPr/>
                </a:tc>
                <a:tc>
                  <a:txBody>
                    <a:bodyPr/>
                    <a:lstStyle/>
                    <a:p>
                      <a:r>
                        <a:rPr lang="en-US" dirty="0"/>
                        <a:t>New Step</a:t>
                      </a:r>
                    </a:p>
                  </a:txBody>
                  <a:tcPr/>
                </a:tc>
                <a:tc>
                  <a:txBody>
                    <a:bodyPr/>
                    <a:lstStyle/>
                    <a:p>
                      <a:r>
                        <a:rPr lang="en-US" dirty="0"/>
                        <a:t>Explanation</a:t>
                      </a:r>
                    </a:p>
                  </a:txBody>
                  <a:tcPr/>
                </a:tc>
                <a:extLst>
                  <a:ext uri="{0D108BD9-81ED-4DB2-BD59-A6C34878D82A}">
                    <a16:rowId xmlns:a16="http://schemas.microsoft.com/office/drawing/2014/main" val="1822609055"/>
                  </a:ext>
                </a:extLst>
              </a:tr>
              <a:tr h="370840">
                <a:tc>
                  <a:txBody>
                    <a:bodyPr/>
                    <a:lstStyle/>
                    <a:p>
                      <a:pPr algn="ctr"/>
                      <a:r>
                        <a:rPr lang="en-US" dirty="0"/>
                        <a:t>Robert (2)</a:t>
                      </a:r>
                    </a:p>
                  </a:txBody>
                  <a:tcPr/>
                </a:tc>
                <a:tc>
                  <a:txBody>
                    <a:bodyPr/>
                    <a:lstStyle/>
                    <a:p>
                      <a:pPr algn="ctr"/>
                      <a:r>
                        <a:rPr lang="en-US" dirty="0"/>
                        <a:t>$45,000</a:t>
                      </a:r>
                    </a:p>
                  </a:txBody>
                  <a:tcPr/>
                </a:tc>
                <a:tc>
                  <a:txBody>
                    <a:bodyPr/>
                    <a:lstStyle/>
                    <a:p>
                      <a:pPr algn="ctr"/>
                      <a:r>
                        <a:rPr lang="en-US" dirty="0"/>
                        <a:t>$48,944</a:t>
                      </a:r>
                    </a:p>
                  </a:txBody>
                  <a:tcPr/>
                </a:tc>
                <a:tc>
                  <a:txBody>
                    <a:bodyPr/>
                    <a:lstStyle/>
                    <a:p>
                      <a:pPr algn="ctr"/>
                      <a:r>
                        <a:rPr lang="en-US" dirty="0"/>
                        <a:t>$3,944</a:t>
                      </a:r>
                    </a:p>
                  </a:txBody>
                  <a:tcPr/>
                </a:tc>
                <a:tc>
                  <a:txBody>
                    <a:bodyPr/>
                    <a:lstStyle/>
                    <a:p>
                      <a:pPr algn="ctr"/>
                      <a:r>
                        <a:rPr lang="en-US" dirty="0"/>
                        <a:t>2</a:t>
                      </a:r>
                    </a:p>
                  </a:txBody>
                  <a:tcPr/>
                </a:tc>
                <a:tc>
                  <a:txBody>
                    <a:bodyPr/>
                    <a:lstStyle/>
                    <a:p>
                      <a:pPr algn="ctr"/>
                      <a:r>
                        <a:rPr lang="en-US" dirty="0"/>
                        <a:t>2 years = Step 2</a:t>
                      </a:r>
                    </a:p>
                  </a:txBody>
                  <a:tcPr/>
                </a:tc>
                <a:extLst>
                  <a:ext uri="{0D108BD9-81ED-4DB2-BD59-A6C34878D82A}">
                    <a16:rowId xmlns:a16="http://schemas.microsoft.com/office/drawing/2014/main" val="4266292390"/>
                  </a:ext>
                </a:extLst>
              </a:tr>
              <a:tr h="370840">
                <a:tc>
                  <a:txBody>
                    <a:bodyPr/>
                    <a:lstStyle/>
                    <a:p>
                      <a:pPr algn="ctr"/>
                      <a:r>
                        <a:rPr lang="en-US" dirty="0"/>
                        <a:t>Jimmy (7)</a:t>
                      </a:r>
                    </a:p>
                  </a:txBody>
                  <a:tcPr/>
                </a:tc>
                <a:tc>
                  <a:txBody>
                    <a:bodyPr/>
                    <a:lstStyle/>
                    <a:p>
                      <a:pPr algn="ctr"/>
                      <a:r>
                        <a:rPr lang="en-US" dirty="0"/>
                        <a:t>$50,400</a:t>
                      </a:r>
                    </a:p>
                  </a:txBody>
                  <a:tcPr/>
                </a:tc>
                <a:tc>
                  <a:txBody>
                    <a:bodyPr/>
                    <a:lstStyle/>
                    <a:p>
                      <a:pPr algn="ctr"/>
                      <a:r>
                        <a:rPr lang="en-US" dirty="0"/>
                        <a:t>$53,482</a:t>
                      </a:r>
                    </a:p>
                  </a:txBody>
                  <a:tcPr/>
                </a:tc>
                <a:tc>
                  <a:txBody>
                    <a:bodyPr/>
                    <a:lstStyle/>
                    <a:p>
                      <a:pPr algn="ctr"/>
                      <a:r>
                        <a:rPr lang="en-US" dirty="0"/>
                        <a:t>$3,082</a:t>
                      </a:r>
                    </a:p>
                  </a:txBody>
                  <a:tcPr/>
                </a:tc>
                <a:tc>
                  <a:txBody>
                    <a:bodyPr/>
                    <a:lstStyle/>
                    <a:p>
                      <a:pPr algn="ctr"/>
                      <a:r>
                        <a:rPr lang="en-US" dirty="0"/>
                        <a:t>5</a:t>
                      </a:r>
                    </a:p>
                  </a:txBody>
                  <a:tcPr/>
                </a:tc>
                <a:tc>
                  <a:txBody>
                    <a:bodyPr/>
                    <a:lstStyle/>
                    <a:p>
                      <a:pPr algn="ctr"/>
                      <a:r>
                        <a:rPr lang="en-US" dirty="0"/>
                        <a:t>5+ years = Step 5</a:t>
                      </a:r>
                    </a:p>
                  </a:txBody>
                  <a:tcPr/>
                </a:tc>
                <a:extLst>
                  <a:ext uri="{0D108BD9-81ED-4DB2-BD59-A6C34878D82A}">
                    <a16:rowId xmlns:a16="http://schemas.microsoft.com/office/drawing/2014/main" val="1049996625"/>
                  </a:ext>
                </a:extLst>
              </a:tr>
              <a:tr h="370840">
                <a:tc>
                  <a:txBody>
                    <a:bodyPr/>
                    <a:lstStyle/>
                    <a:p>
                      <a:pPr algn="ctr"/>
                      <a:r>
                        <a:rPr lang="en-US" dirty="0"/>
                        <a:t>John (7)</a:t>
                      </a:r>
                    </a:p>
                  </a:txBody>
                  <a:tcPr/>
                </a:tc>
                <a:tc>
                  <a:txBody>
                    <a:bodyPr/>
                    <a:lstStyle/>
                    <a:p>
                      <a:pPr algn="ctr"/>
                      <a:r>
                        <a:rPr lang="en-US" dirty="0"/>
                        <a:t>$55,000</a:t>
                      </a:r>
                    </a:p>
                  </a:txBody>
                  <a:tcPr/>
                </a:tc>
                <a:tc>
                  <a:txBody>
                    <a:bodyPr/>
                    <a:lstStyle/>
                    <a:p>
                      <a:pPr algn="ctr"/>
                      <a:r>
                        <a:rPr lang="en-US" dirty="0"/>
                        <a:t>$55,087</a:t>
                      </a:r>
                    </a:p>
                  </a:txBody>
                  <a:tcPr/>
                </a:tc>
                <a:tc>
                  <a:txBody>
                    <a:bodyPr/>
                    <a:lstStyle/>
                    <a:p>
                      <a:pPr algn="ctr"/>
                      <a:r>
                        <a:rPr lang="en-US" dirty="0"/>
                        <a:t>$87</a:t>
                      </a:r>
                    </a:p>
                  </a:txBody>
                  <a:tcPr/>
                </a:tc>
                <a:tc>
                  <a:txBody>
                    <a:bodyPr/>
                    <a:lstStyle/>
                    <a:p>
                      <a:pPr algn="ctr"/>
                      <a:r>
                        <a:rPr lang="en-US" dirty="0"/>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Step 5 is a decrease</a:t>
                      </a:r>
                    </a:p>
                  </a:txBody>
                  <a:tcPr/>
                </a:tc>
                <a:extLst>
                  <a:ext uri="{0D108BD9-81ED-4DB2-BD59-A6C34878D82A}">
                    <a16:rowId xmlns:a16="http://schemas.microsoft.com/office/drawing/2014/main" val="1575697732"/>
                  </a:ext>
                </a:extLst>
              </a:tr>
              <a:tr h="370840">
                <a:tc>
                  <a:txBody>
                    <a:bodyPr/>
                    <a:lstStyle/>
                    <a:p>
                      <a:pPr algn="ctr"/>
                      <a:r>
                        <a:rPr lang="en-US" dirty="0"/>
                        <a:t>JP (8)</a:t>
                      </a:r>
                    </a:p>
                  </a:txBody>
                  <a:tcPr/>
                </a:tc>
                <a:tc>
                  <a:txBody>
                    <a:bodyPr/>
                    <a:lstStyle/>
                    <a:p>
                      <a:pPr algn="ctr"/>
                      <a:r>
                        <a:rPr lang="en-US" dirty="0"/>
                        <a:t>$62,000</a:t>
                      </a:r>
                    </a:p>
                  </a:txBody>
                  <a:tcPr/>
                </a:tc>
                <a:tc>
                  <a:txBody>
                    <a:bodyPr/>
                    <a:lstStyle/>
                    <a:p>
                      <a:pPr algn="ctr"/>
                      <a:r>
                        <a:rPr lang="en-US" dirty="0"/>
                        <a:t>$62,000</a:t>
                      </a:r>
                    </a:p>
                  </a:txBody>
                  <a:tcPr/>
                </a:tc>
                <a:tc>
                  <a:txBody>
                    <a:bodyPr/>
                    <a:lstStyle/>
                    <a:p>
                      <a:pPr algn="ctr"/>
                      <a:r>
                        <a:rPr lang="en-US" dirty="0"/>
                        <a:t>$0</a:t>
                      </a:r>
                    </a:p>
                  </a:txBody>
                  <a:tcPr/>
                </a:tc>
                <a:tc>
                  <a:txBody>
                    <a:bodyPr/>
                    <a:lstStyle/>
                    <a:p>
                      <a:pPr algn="ctr"/>
                      <a:r>
                        <a:rPr lang="en-US" dirty="0"/>
                        <a:t>N/A</a:t>
                      </a:r>
                    </a:p>
                  </a:txBody>
                  <a:tcPr/>
                </a:tc>
                <a:tc>
                  <a:txBody>
                    <a:bodyPr/>
                    <a:lstStyle/>
                    <a:p>
                      <a:pPr algn="ctr"/>
                      <a:r>
                        <a:rPr lang="en-US" dirty="0"/>
                        <a:t>Current is above max</a:t>
                      </a:r>
                    </a:p>
                  </a:txBody>
                  <a:tcPr/>
                </a:tc>
                <a:extLst>
                  <a:ext uri="{0D108BD9-81ED-4DB2-BD59-A6C34878D82A}">
                    <a16:rowId xmlns:a16="http://schemas.microsoft.com/office/drawing/2014/main" val="3360661835"/>
                  </a:ext>
                </a:extLst>
              </a:tr>
            </a:tbl>
          </a:graphicData>
        </a:graphic>
      </p:graphicFrame>
      <p:sp>
        <p:nvSpPr>
          <p:cNvPr id="9" name="Rectangle 8">
            <a:extLst>
              <a:ext uri="{FF2B5EF4-FFF2-40B4-BE49-F238E27FC236}">
                <a16:creationId xmlns:a16="http://schemas.microsoft.com/office/drawing/2014/main" id="{3FBEBA88-45DF-B33B-F2A9-DE4123FA5137}"/>
              </a:ext>
            </a:extLst>
          </p:cNvPr>
          <p:cNvSpPr/>
          <p:nvPr/>
        </p:nvSpPr>
        <p:spPr>
          <a:xfrm>
            <a:off x="1114957" y="5920509"/>
            <a:ext cx="10075126" cy="246263"/>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2611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5F2450-ECA8-6E8E-817A-8B6D8D0330B2}"/>
              </a:ext>
            </a:extLst>
          </p:cNvPr>
          <p:cNvSpPr txBox="1"/>
          <p:nvPr/>
        </p:nvSpPr>
        <p:spPr>
          <a:xfrm>
            <a:off x="47135" y="291669"/>
            <a:ext cx="7423465" cy="6494085"/>
          </a:xfrm>
          <a:prstGeom prst="rect">
            <a:avLst/>
          </a:prstGeom>
          <a:solidFill>
            <a:schemeClr val="bg1"/>
          </a:solidFill>
        </p:spPr>
        <p:txBody>
          <a:bodyPr wrap="square">
            <a:spAutoFit/>
          </a:bodyPr>
          <a:lstStyle/>
          <a:p>
            <a:pPr marL="0" indent="0">
              <a:lnSpc>
                <a:spcPct val="100000"/>
              </a:lnSpc>
              <a:spcBef>
                <a:spcPts val="600"/>
              </a:spcBef>
              <a:spcAft>
                <a:spcPts val="1200"/>
              </a:spcAft>
              <a:buFont typeface="Arial" panose="020B0604020202020204" pitchFamily="34" charset="0"/>
              <a:buNone/>
            </a:pPr>
            <a:r>
              <a:rPr lang="en-US" sz="1400" b="1" dirty="0">
                <a:ea typeface="Calibri" panose="020F0502020204030204" pitchFamily="34" charset="0"/>
                <a:cs typeface="Times New Roman" panose="02020603050405020304" pitchFamily="18" charset="0"/>
              </a:rPr>
              <a:t>We urge Ulster County to:</a:t>
            </a:r>
          </a:p>
          <a:p>
            <a:pPr>
              <a:lnSpc>
                <a:spcPct val="100000"/>
              </a:lnSpc>
              <a:spcBef>
                <a:spcPts val="0"/>
              </a:spcBef>
              <a:spcAft>
                <a:spcPts val="1200"/>
              </a:spcAft>
              <a:buFont typeface="Wingdings" panose="05000000000000000000" pitchFamily="2" charset="2"/>
              <a:buChar char="ü"/>
            </a:pPr>
            <a:r>
              <a:rPr lang="en-US" sz="1400" u="sng" dirty="0">
                <a:ea typeface="Calibri" panose="020F0502020204030204" pitchFamily="34" charset="0"/>
                <a:cs typeface="Times New Roman" panose="02020603050405020304" pitchFamily="18" charset="0"/>
              </a:rPr>
              <a:t>Consider the use of a single pay structure for all positions.</a:t>
            </a:r>
            <a:r>
              <a:rPr lang="en-US" sz="1400" dirty="0">
                <a:ea typeface="Calibri" panose="020F0502020204030204" pitchFamily="34" charset="0"/>
                <a:cs typeface="Times New Roman" panose="02020603050405020304" pitchFamily="18" charset="0"/>
              </a:rPr>
              <a:t> The single pay structure establishes consistency in defining pay for positions across the organization.</a:t>
            </a:r>
          </a:p>
          <a:p>
            <a:pPr>
              <a:lnSpc>
                <a:spcPct val="100000"/>
              </a:lnSpc>
              <a:spcBef>
                <a:spcPts val="0"/>
              </a:spcBef>
              <a:spcAft>
                <a:spcPts val="1200"/>
              </a:spcAft>
              <a:buFont typeface="Wingdings" panose="05000000000000000000" pitchFamily="2" charset="2"/>
              <a:buChar char="ü"/>
            </a:pPr>
            <a:r>
              <a:rPr lang="en-US" sz="1400" u="sng" dirty="0">
                <a:ea typeface="Calibri" panose="020F0502020204030204" pitchFamily="34" charset="0"/>
                <a:cs typeface="Times New Roman" panose="02020603050405020304" pitchFamily="18" charset="0"/>
              </a:rPr>
              <a:t>Consider the use of Baker Tilly’s SAFE® methodology </a:t>
            </a:r>
            <a:r>
              <a:rPr lang="en-US" sz="1400" dirty="0">
                <a:ea typeface="Calibri" panose="020F0502020204030204" pitchFamily="34" charset="0"/>
                <a:cs typeface="Times New Roman" panose="02020603050405020304" pitchFamily="18" charset="0"/>
              </a:rPr>
              <a:t>to maintain internal equity in compliance with the federal Equal Pay Act. This job evaluation tool can also be used to maintain the integrity of the new classification and compensation plan going forward. Internal equity is necessary to help balance external / market data results.</a:t>
            </a:r>
          </a:p>
          <a:p>
            <a:pPr>
              <a:lnSpc>
                <a:spcPct val="100000"/>
              </a:lnSpc>
              <a:spcBef>
                <a:spcPts val="0"/>
              </a:spcBef>
              <a:spcAft>
                <a:spcPts val="1200"/>
              </a:spcAft>
              <a:buFont typeface="Wingdings" panose="05000000000000000000" pitchFamily="2" charset="2"/>
              <a:buChar char="ü"/>
            </a:pPr>
            <a:r>
              <a:rPr lang="en-US" sz="1400" u="sng" dirty="0">
                <a:ea typeface="Calibri" panose="020F0502020204030204" pitchFamily="34" charset="0"/>
                <a:cs typeface="Times New Roman" panose="02020603050405020304" pitchFamily="18" charset="0"/>
              </a:rPr>
              <a:t>Consider the approval position grade assignments </a:t>
            </a:r>
            <a:r>
              <a:rPr lang="en-US" sz="1400" dirty="0">
                <a:ea typeface="Calibri" panose="020F0502020204030204" pitchFamily="34" charset="0"/>
                <a:cs typeface="Times New Roman" panose="02020603050405020304" pitchFamily="18" charset="0"/>
              </a:rPr>
              <a:t>which have been established with consideration of many factors to include, job evaluation, market data, existing midpoints, career progressions, as well as supervisor/subordinate separations. Additionally, grade assignments have been received input from the Selection Committee and Department Heads before finalization with the County’s project team.</a:t>
            </a:r>
          </a:p>
          <a:p>
            <a:pPr>
              <a:lnSpc>
                <a:spcPct val="100000"/>
              </a:lnSpc>
              <a:spcBef>
                <a:spcPts val="0"/>
              </a:spcBef>
              <a:spcAft>
                <a:spcPts val="1200"/>
              </a:spcAft>
              <a:buFont typeface="Wingdings" panose="05000000000000000000" pitchFamily="2" charset="2"/>
              <a:buChar char="ü"/>
            </a:pPr>
            <a:r>
              <a:rPr lang="en-US" sz="1400" u="sng" dirty="0">
                <a:ea typeface="Calibri" panose="020F0502020204030204" pitchFamily="34" charset="0"/>
                <a:cs typeface="Times New Roman" panose="02020603050405020304" pitchFamily="18" charset="0"/>
              </a:rPr>
              <a:t>Consider an implementation scenario </a:t>
            </a:r>
            <a:r>
              <a:rPr lang="en-US" sz="1400" dirty="0">
                <a:ea typeface="Calibri" panose="020F0502020204030204" pitchFamily="34" charset="0"/>
                <a:cs typeface="Times New Roman" panose="02020603050405020304" pitchFamily="18" charset="0"/>
              </a:rPr>
              <a:t>that addresses the County’s compensation philosophy, business goals, and that is fiscally attainable and sustainable.</a:t>
            </a:r>
          </a:p>
          <a:p>
            <a:pPr>
              <a:lnSpc>
                <a:spcPct val="100000"/>
              </a:lnSpc>
              <a:spcBef>
                <a:spcPts val="0"/>
              </a:spcBef>
              <a:spcAft>
                <a:spcPts val="1200"/>
              </a:spcAft>
              <a:buFont typeface="Wingdings" panose="05000000000000000000" pitchFamily="2" charset="2"/>
              <a:buChar char="ü"/>
            </a:pPr>
            <a:r>
              <a:rPr lang="en-US" sz="1400" u="sng" dirty="0">
                <a:ea typeface="Calibri" panose="020F0502020204030204" pitchFamily="34" charset="0"/>
                <a:cs typeface="Times New Roman" panose="02020603050405020304" pitchFamily="18" charset="0"/>
              </a:rPr>
              <a:t>Continue efforts to maintain the new classification and compensation system</a:t>
            </a:r>
            <a:r>
              <a:rPr lang="en-US" sz="1400" dirty="0">
                <a:ea typeface="Calibri" panose="020F0502020204030204" pitchFamily="34" charset="0"/>
                <a:cs typeface="Times New Roman" panose="02020603050405020304" pitchFamily="18" charset="0"/>
              </a:rPr>
              <a:t>:</a:t>
            </a:r>
          </a:p>
          <a:p>
            <a:pPr marL="742950" lvl="1" indent="-285750">
              <a:lnSpc>
                <a:spcPct val="100000"/>
              </a:lnSpc>
              <a:spcBef>
                <a:spcPts val="0"/>
              </a:spcBef>
              <a:spcAft>
                <a:spcPts val="600"/>
              </a:spcAft>
              <a:buFont typeface="Wingdings" panose="05000000000000000000" pitchFamily="2" charset="2"/>
              <a:buChar char="§"/>
            </a:pPr>
            <a:r>
              <a:rPr lang="en-US" sz="1400" dirty="0">
                <a:ea typeface="Calibri" panose="020F0502020204030204" pitchFamily="34" charset="0"/>
                <a:cs typeface="Times New Roman" panose="02020603050405020304" pitchFamily="18" charset="0"/>
              </a:rPr>
              <a:t>Routinely review and updated job descriptions.</a:t>
            </a:r>
          </a:p>
          <a:p>
            <a:pPr marL="742950" lvl="1" indent="-285750">
              <a:lnSpc>
                <a:spcPct val="100000"/>
              </a:lnSpc>
              <a:spcBef>
                <a:spcPts val="0"/>
              </a:spcBef>
              <a:spcAft>
                <a:spcPts val="600"/>
              </a:spcAft>
              <a:buFont typeface="Wingdings" panose="05000000000000000000" pitchFamily="2" charset="2"/>
              <a:buChar char="§"/>
            </a:pPr>
            <a:r>
              <a:rPr lang="en-US" sz="1400" dirty="0">
                <a:ea typeface="Calibri" panose="020F0502020204030204" pitchFamily="34" charset="0"/>
                <a:cs typeface="Times New Roman" panose="02020603050405020304" pitchFamily="18" charset="0"/>
              </a:rPr>
              <a:t>Utilize SAFE to ensure internally equitable grade assignments.</a:t>
            </a:r>
          </a:p>
          <a:p>
            <a:pPr marL="742950" lvl="1" indent="-285750">
              <a:lnSpc>
                <a:spcPct val="100000"/>
              </a:lnSpc>
              <a:spcBef>
                <a:spcPts val="0"/>
              </a:spcBef>
              <a:spcAft>
                <a:spcPts val="600"/>
              </a:spcAft>
              <a:buFont typeface="Wingdings" panose="05000000000000000000" pitchFamily="2" charset="2"/>
              <a:buChar char="§"/>
            </a:pPr>
            <a:r>
              <a:rPr lang="en-US" sz="1400" dirty="0">
                <a:ea typeface="Calibri" panose="020F0502020204030204" pitchFamily="34" charset="0"/>
                <a:cs typeface="Times New Roman" panose="02020603050405020304" pitchFamily="18" charset="0"/>
              </a:rPr>
              <a:t>Adjust the pay structure, annually, to keep pace with the market. This adjustment would impact individual salaries as well as the pay structure itself.</a:t>
            </a:r>
          </a:p>
          <a:p>
            <a:pPr marL="742950" lvl="1" indent="-285750">
              <a:lnSpc>
                <a:spcPct val="100000"/>
              </a:lnSpc>
              <a:spcBef>
                <a:spcPts val="0"/>
              </a:spcBef>
              <a:spcAft>
                <a:spcPts val="600"/>
              </a:spcAft>
              <a:buFont typeface="Wingdings" panose="05000000000000000000" pitchFamily="2" charset="2"/>
              <a:buChar char="§"/>
            </a:pPr>
            <a:r>
              <a:rPr lang="en-US" sz="1400" dirty="0">
                <a:ea typeface="Calibri" panose="020F0502020204030204" pitchFamily="34" charset="0"/>
                <a:cs typeface="Times New Roman" panose="02020603050405020304" pitchFamily="18" charset="0"/>
              </a:rPr>
              <a:t>Adjust salaries, annually, to ensure advancement through assigned pay ranges.</a:t>
            </a:r>
          </a:p>
          <a:p>
            <a:pPr marL="742950" lvl="1" indent="-285750">
              <a:lnSpc>
                <a:spcPct val="100000"/>
              </a:lnSpc>
              <a:spcBef>
                <a:spcPts val="0"/>
              </a:spcBef>
              <a:spcAft>
                <a:spcPts val="600"/>
              </a:spcAft>
              <a:buFont typeface="Wingdings" panose="05000000000000000000" pitchFamily="2" charset="2"/>
              <a:buChar char="§"/>
            </a:pPr>
            <a:r>
              <a:rPr lang="en-US" sz="1400" dirty="0">
                <a:ea typeface="Calibri" panose="020F0502020204030204" pitchFamily="34" charset="0"/>
                <a:cs typeface="Times New Roman" panose="02020603050405020304" pitchFamily="18" charset="0"/>
              </a:rPr>
              <a:t>These actions should help maintain the shelf life of the County’s new pay structure until such time to recalibrate with a comprehensive review, like this one, every 5-7 years. It may be necessary to review positions or groups of positions more frequently based on market conditions. </a:t>
            </a:r>
            <a:endParaRPr lang="en-US" sz="1400" dirty="0"/>
          </a:p>
        </p:txBody>
      </p:sp>
      <p:pic>
        <p:nvPicPr>
          <p:cNvPr id="4" name="Picture 3">
            <a:extLst>
              <a:ext uri="{FF2B5EF4-FFF2-40B4-BE49-F238E27FC236}">
                <a16:creationId xmlns:a16="http://schemas.microsoft.com/office/drawing/2014/main" id="{AE6E3C54-75EE-97C3-5D50-7A6641D30E70}"/>
              </a:ext>
            </a:extLst>
          </p:cNvPr>
          <p:cNvPicPr>
            <a:picLocks noChangeAspect="1"/>
          </p:cNvPicPr>
          <p:nvPr/>
        </p:nvPicPr>
        <p:blipFill>
          <a:blip r:embed="rId2"/>
          <a:stretch>
            <a:fillRect/>
          </a:stretch>
        </p:blipFill>
        <p:spPr>
          <a:xfrm>
            <a:off x="5759776" y="72246"/>
            <a:ext cx="1710823" cy="466588"/>
          </a:xfrm>
          <a:prstGeom prst="rect">
            <a:avLst/>
          </a:prstGeom>
        </p:spPr>
      </p:pic>
    </p:spTree>
    <p:extLst>
      <p:ext uri="{BB962C8B-B14F-4D97-AF65-F5344CB8AC3E}">
        <p14:creationId xmlns:p14="http://schemas.microsoft.com/office/powerpoint/2010/main" val="45281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0A8F-4340-AEC7-2862-89CAC2BF3861}"/>
              </a:ext>
            </a:extLst>
          </p:cNvPr>
          <p:cNvSpPr>
            <a:spLocks noGrp="1"/>
          </p:cNvSpPr>
          <p:nvPr>
            <p:ph type="title"/>
          </p:nvPr>
        </p:nvSpPr>
        <p:spPr>
          <a:xfrm>
            <a:off x="456360" y="691228"/>
            <a:ext cx="11277496" cy="535531"/>
          </a:xfrm>
        </p:spPr>
        <p:txBody>
          <a:bodyPr/>
          <a:lstStyle/>
          <a:p>
            <a:r>
              <a:rPr lang="en-US" dirty="0"/>
              <a:t>Internal Review: Job Evaluation</a:t>
            </a:r>
          </a:p>
        </p:txBody>
      </p:sp>
      <p:sp>
        <p:nvSpPr>
          <p:cNvPr id="3" name="Text Placeholder 2">
            <a:extLst>
              <a:ext uri="{FF2B5EF4-FFF2-40B4-BE49-F238E27FC236}">
                <a16:creationId xmlns:a16="http://schemas.microsoft.com/office/drawing/2014/main" id="{D38936C2-FE5E-38DD-E4F8-F2E96809F857}"/>
              </a:ext>
            </a:extLst>
          </p:cNvPr>
          <p:cNvSpPr>
            <a:spLocks noGrp="1"/>
          </p:cNvSpPr>
          <p:nvPr>
            <p:ph type="body" sz="quarter" idx="13"/>
          </p:nvPr>
        </p:nvSpPr>
        <p:spPr/>
        <p:txBody>
          <a:bodyPr/>
          <a:lstStyle/>
          <a:p>
            <a:r>
              <a:rPr lang="en-US" dirty="0"/>
              <a:t>Phase 2</a:t>
            </a:r>
          </a:p>
        </p:txBody>
      </p:sp>
      <p:sp>
        <p:nvSpPr>
          <p:cNvPr id="4" name="Content Placeholder 3">
            <a:extLst>
              <a:ext uri="{FF2B5EF4-FFF2-40B4-BE49-F238E27FC236}">
                <a16:creationId xmlns:a16="http://schemas.microsoft.com/office/drawing/2014/main" id="{FEB02715-7029-F31D-B00E-8B69977E8498}"/>
              </a:ext>
            </a:extLst>
          </p:cNvPr>
          <p:cNvSpPr>
            <a:spLocks noGrp="1"/>
          </p:cNvSpPr>
          <p:nvPr>
            <p:ph sz="quarter" idx="14"/>
          </p:nvPr>
        </p:nvSpPr>
        <p:spPr>
          <a:xfrm>
            <a:off x="370098" y="1378806"/>
            <a:ext cx="3416060" cy="5151390"/>
          </a:xfrm>
        </p:spPr>
        <p:txBody>
          <a:bodyPr>
            <a:normAutofit/>
          </a:bodyPr>
          <a:lstStyle/>
          <a:p>
            <a:endParaRPr lang="en-US" sz="2000" dirty="0"/>
          </a:p>
          <a:p>
            <a:endParaRPr lang="en-US" dirty="0"/>
          </a:p>
        </p:txBody>
      </p:sp>
      <p:sp>
        <p:nvSpPr>
          <p:cNvPr id="7" name="TextBox 6">
            <a:extLst>
              <a:ext uri="{FF2B5EF4-FFF2-40B4-BE49-F238E27FC236}">
                <a16:creationId xmlns:a16="http://schemas.microsoft.com/office/drawing/2014/main" id="{574E2168-B5E9-D71D-A493-36F6372BDB40}"/>
              </a:ext>
            </a:extLst>
          </p:cNvPr>
          <p:cNvSpPr txBox="1"/>
          <p:nvPr/>
        </p:nvSpPr>
        <p:spPr>
          <a:xfrm>
            <a:off x="456360" y="1313141"/>
            <a:ext cx="11038986" cy="1754326"/>
          </a:xfrm>
          <a:prstGeom prst="rect">
            <a:avLst/>
          </a:prstGeom>
          <a:noFill/>
        </p:spPr>
        <p:txBody>
          <a:bodyPr wrap="square" rtlCol="0">
            <a:spAutoFit/>
          </a:bodyPr>
          <a:lstStyle/>
          <a:p>
            <a:r>
              <a:rPr lang="en-US" dirty="0"/>
              <a:t>The Systematic Analysis and Factor Evaluation (SAFE®) is a point factor job evaluation tool develop for the purpose of measuring internal equity among local government jobs. The end result of this methodology produces a total score for every job reflective of the internal value. </a:t>
            </a:r>
          </a:p>
          <a:p>
            <a:endParaRPr lang="en-US" dirty="0"/>
          </a:p>
          <a:p>
            <a:pPr marL="285750" indent="-285750">
              <a:buFont typeface="Arial" panose="020B0604020202020204" pitchFamily="34" charset="0"/>
              <a:buChar char="•"/>
            </a:pPr>
            <a:r>
              <a:rPr lang="en-US" dirty="0"/>
              <a:t>This is a measurement of the position and not the person. </a:t>
            </a:r>
          </a:p>
          <a:p>
            <a:pPr marL="285750" indent="-285750">
              <a:buFont typeface="Arial" panose="020B0604020202020204" pitchFamily="34" charset="0"/>
              <a:buChar char="•"/>
            </a:pPr>
            <a:r>
              <a:rPr lang="en-US" dirty="0"/>
              <a:t>PAQs and job descriptions were used to evaluate all of the County’s positions.</a:t>
            </a:r>
          </a:p>
        </p:txBody>
      </p:sp>
      <p:sp>
        <p:nvSpPr>
          <p:cNvPr id="8" name="TextBox 7">
            <a:extLst>
              <a:ext uri="{FF2B5EF4-FFF2-40B4-BE49-F238E27FC236}">
                <a16:creationId xmlns:a16="http://schemas.microsoft.com/office/drawing/2014/main" id="{6E53510B-7191-C6C9-0D57-CD108DACE1D6}"/>
              </a:ext>
            </a:extLst>
          </p:cNvPr>
          <p:cNvSpPr txBox="1"/>
          <p:nvPr/>
        </p:nvSpPr>
        <p:spPr>
          <a:xfrm>
            <a:off x="9277878" y="4214056"/>
            <a:ext cx="2544024" cy="584775"/>
          </a:xfrm>
          <a:prstGeom prst="rect">
            <a:avLst/>
          </a:prstGeom>
          <a:noFill/>
        </p:spPr>
        <p:txBody>
          <a:bodyPr wrap="square" rtlCol="0">
            <a:spAutoFit/>
          </a:bodyPr>
          <a:lstStyle/>
          <a:p>
            <a:r>
              <a:rPr lang="en-US" sz="1600" i="1" dirty="0">
                <a:solidFill>
                  <a:schemeClr val="accent1"/>
                </a:solidFill>
              </a:rPr>
              <a:t>SAFE is consistent with the federal Equal Pay Act. </a:t>
            </a:r>
          </a:p>
        </p:txBody>
      </p:sp>
      <p:graphicFrame>
        <p:nvGraphicFramePr>
          <p:cNvPr id="5" name="Content Placeholder 4">
            <a:extLst>
              <a:ext uri="{FF2B5EF4-FFF2-40B4-BE49-F238E27FC236}">
                <a16:creationId xmlns:a16="http://schemas.microsoft.com/office/drawing/2014/main" id="{C3A82345-776B-05B3-8DE4-B239A47513A6}"/>
              </a:ext>
            </a:extLst>
          </p:cNvPr>
          <p:cNvGraphicFramePr>
            <a:graphicFrameLocks/>
          </p:cNvGraphicFramePr>
          <p:nvPr>
            <p:extLst>
              <p:ext uri="{D42A27DB-BD31-4B8C-83A1-F6EECF244321}">
                <p14:modId xmlns:p14="http://schemas.microsoft.com/office/powerpoint/2010/main" val="773670924"/>
              </p:ext>
            </p:extLst>
          </p:nvPr>
        </p:nvGraphicFramePr>
        <p:xfrm>
          <a:off x="918671" y="3304514"/>
          <a:ext cx="7953727" cy="3225678"/>
        </p:xfrm>
        <a:graphic>
          <a:graphicData uri="http://schemas.openxmlformats.org/drawingml/2006/table">
            <a:tbl>
              <a:tblPr firstRow="1" firstCol="1" bandRow="1">
                <a:tableStyleId>{3B4B98B0-60AC-42C2-AFA5-B58CD77FA1E5}</a:tableStyleId>
              </a:tblPr>
              <a:tblGrid>
                <a:gridCol w="2396957">
                  <a:extLst>
                    <a:ext uri="{9D8B030D-6E8A-4147-A177-3AD203B41FA5}">
                      <a16:colId xmlns:a16="http://schemas.microsoft.com/office/drawing/2014/main" val="2064040265"/>
                    </a:ext>
                  </a:extLst>
                </a:gridCol>
                <a:gridCol w="847064">
                  <a:extLst>
                    <a:ext uri="{9D8B030D-6E8A-4147-A177-3AD203B41FA5}">
                      <a16:colId xmlns:a16="http://schemas.microsoft.com/office/drawing/2014/main" val="2839074497"/>
                    </a:ext>
                  </a:extLst>
                </a:gridCol>
                <a:gridCol w="4709706">
                  <a:extLst>
                    <a:ext uri="{9D8B030D-6E8A-4147-A177-3AD203B41FA5}">
                      <a16:colId xmlns:a16="http://schemas.microsoft.com/office/drawing/2014/main" val="406613365"/>
                    </a:ext>
                  </a:extLst>
                </a:gridCol>
              </a:tblGrid>
              <a:tr h="290311">
                <a:tc>
                  <a:txBody>
                    <a:bodyPr/>
                    <a:lstStyle/>
                    <a:p>
                      <a:pPr marL="0" marR="0" algn="l">
                        <a:spcBef>
                          <a:spcPts val="300"/>
                        </a:spcBef>
                        <a:spcAft>
                          <a:spcPts val="300"/>
                        </a:spcAft>
                      </a:pPr>
                      <a:r>
                        <a:rPr lang="en-US" sz="1200" cap="all">
                          <a:effectLst/>
                        </a:rPr>
                        <a:t>Compensable Factor</a:t>
                      </a:r>
                      <a:endParaRPr lang="en-US" sz="1200" b="1" cap="all">
                        <a:solidFill>
                          <a:srgbClr val="D9D9D6"/>
                        </a:solidFill>
                        <a:effectLst/>
                        <a:latin typeface="Roboto" panose="02000000000000000000" pitchFamily="2" charset="0"/>
                        <a:ea typeface="Arial" panose="020B0604020202020204" pitchFamily="34" charset="0"/>
                        <a:cs typeface="Arial" panose="020B0604020202020204" pitchFamily="34" charset="0"/>
                      </a:endParaRPr>
                    </a:p>
                  </a:txBody>
                  <a:tcPr marL="68580" marR="68580" marT="0" marB="0" anchor="ctr"/>
                </a:tc>
                <a:tc>
                  <a:txBody>
                    <a:bodyPr/>
                    <a:lstStyle/>
                    <a:p>
                      <a:pPr marL="0" marR="0" algn="l">
                        <a:spcBef>
                          <a:spcPts val="300"/>
                        </a:spcBef>
                        <a:spcAft>
                          <a:spcPts val="300"/>
                        </a:spcAft>
                      </a:pPr>
                      <a:r>
                        <a:rPr lang="en-US" sz="1200" cap="all">
                          <a:effectLst/>
                        </a:rPr>
                        <a:t>Weight</a:t>
                      </a:r>
                      <a:endParaRPr lang="en-US" sz="1200" b="1" cap="all">
                        <a:solidFill>
                          <a:srgbClr val="D9D9D6"/>
                        </a:solidFill>
                        <a:effectLst/>
                        <a:latin typeface="Roboto" panose="02000000000000000000" pitchFamily="2" charset="0"/>
                        <a:ea typeface="Arial" panose="020B0604020202020204" pitchFamily="34" charset="0"/>
                        <a:cs typeface="Arial" panose="020B0604020202020204" pitchFamily="34" charset="0"/>
                      </a:endParaRPr>
                    </a:p>
                  </a:txBody>
                  <a:tcPr marL="68580" marR="68580" marT="0" marB="0" anchor="ctr"/>
                </a:tc>
                <a:tc>
                  <a:txBody>
                    <a:bodyPr/>
                    <a:lstStyle/>
                    <a:p>
                      <a:pPr marL="0" marR="0" algn="l">
                        <a:spcBef>
                          <a:spcPts val="300"/>
                        </a:spcBef>
                        <a:spcAft>
                          <a:spcPts val="300"/>
                        </a:spcAft>
                      </a:pPr>
                      <a:r>
                        <a:rPr lang="en-US" sz="1200" cap="all" dirty="0">
                          <a:effectLst/>
                        </a:rPr>
                        <a:t>Descriptions / Measurement</a:t>
                      </a:r>
                      <a:endParaRPr lang="en-US" sz="1200" b="1" cap="all" dirty="0">
                        <a:solidFill>
                          <a:srgbClr val="D9D9D6"/>
                        </a:solidFill>
                        <a:effectLst/>
                        <a:latin typeface="Roboto" panose="02000000000000000000" pitchFamily="2"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62962768"/>
                  </a:ext>
                </a:extLst>
              </a:tr>
              <a:tr h="290311">
                <a:tc>
                  <a:txBody>
                    <a:bodyPr/>
                    <a:lstStyle/>
                    <a:p>
                      <a:pPr marL="0" marR="0" lvl="0" indent="0">
                        <a:lnSpc>
                          <a:spcPts val="1200"/>
                        </a:lnSpc>
                        <a:spcBef>
                          <a:spcPts val="100"/>
                        </a:spcBef>
                        <a:spcAft>
                          <a:spcPts val="0"/>
                        </a:spcAft>
                        <a:buFont typeface="+mj-lt"/>
                        <a:buNone/>
                      </a:pPr>
                      <a:r>
                        <a:rPr lang="en-US" sz="1200">
                          <a:effectLst/>
                        </a:rPr>
                        <a:t>Education</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200">
                          <a:effectLst/>
                        </a:rPr>
                        <a:t>16%</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200" dirty="0">
                          <a:effectLst/>
                        </a:rPr>
                        <a:t>Minimum formal education level required by the position</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36646923"/>
                  </a:ext>
                </a:extLst>
              </a:tr>
              <a:tr h="290311">
                <a:tc>
                  <a:txBody>
                    <a:bodyPr/>
                    <a:lstStyle/>
                    <a:p>
                      <a:pPr marL="0" marR="0" lvl="0" indent="0">
                        <a:lnSpc>
                          <a:spcPts val="1200"/>
                        </a:lnSpc>
                        <a:spcBef>
                          <a:spcPts val="100"/>
                        </a:spcBef>
                        <a:spcAft>
                          <a:spcPts val="0"/>
                        </a:spcAft>
                        <a:buFont typeface="+mj-lt"/>
                        <a:buNone/>
                      </a:pPr>
                      <a:r>
                        <a:rPr lang="en-US" sz="1200">
                          <a:effectLst/>
                        </a:rPr>
                        <a:t>Experience</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200">
                          <a:effectLst/>
                        </a:rPr>
                        <a:t>12%</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200" dirty="0">
                          <a:effectLst/>
                        </a:rPr>
                        <a:t>Minimum years of experience required by the position</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39643669"/>
                  </a:ext>
                </a:extLst>
              </a:tr>
              <a:tr h="290311">
                <a:tc>
                  <a:txBody>
                    <a:bodyPr/>
                    <a:lstStyle/>
                    <a:p>
                      <a:pPr marL="0" marR="0" lvl="0" indent="0">
                        <a:lnSpc>
                          <a:spcPts val="1200"/>
                        </a:lnSpc>
                        <a:spcBef>
                          <a:spcPts val="100"/>
                        </a:spcBef>
                        <a:spcAft>
                          <a:spcPts val="0"/>
                        </a:spcAft>
                        <a:buFont typeface="+mj-lt"/>
                        <a:buNone/>
                      </a:pPr>
                      <a:r>
                        <a:rPr lang="en-US" sz="1200">
                          <a:effectLst/>
                        </a:rPr>
                        <a:t>Level of Work</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200">
                          <a:effectLst/>
                        </a:rPr>
                        <a:t>14%</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200" dirty="0">
                          <a:effectLst/>
                        </a:rPr>
                        <a:t>Degree of difficulty of work performed by the position</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46875373"/>
                  </a:ext>
                </a:extLst>
              </a:tr>
              <a:tr h="290311">
                <a:tc>
                  <a:txBody>
                    <a:bodyPr/>
                    <a:lstStyle/>
                    <a:p>
                      <a:pPr marL="0" marR="0" lvl="0" indent="0">
                        <a:lnSpc>
                          <a:spcPts val="1200"/>
                        </a:lnSpc>
                        <a:spcBef>
                          <a:spcPts val="100"/>
                        </a:spcBef>
                        <a:spcAft>
                          <a:spcPts val="0"/>
                        </a:spcAft>
                        <a:buFont typeface="+mj-lt"/>
                        <a:buNone/>
                      </a:pPr>
                      <a:r>
                        <a:rPr lang="en-US" sz="1200">
                          <a:effectLst/>
                        </a:rPr>
                        <a:t>Human Relations</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200" dirty="0">
                          <a:effectLst/>
                        </a:rPr>
                        <a:t>8%</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200">
                          <a:effectLst/>
                        </a:rPr>
                        <a:t>Type and level of human interactions</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35726908"/>
                  </a:ext>
                </a:extLst>
              </a:tr>
              <a:tr h="290311">
                <a:tc>
                  <a:txBody>
                    <a:bodyPr/>
                    <a:lstStyle/>
                    <a:p>
                      <a:pPr marL="0" marR="0" lvl="0" indent="0">
                        <a:lnSpc>
                          <a:spcPts val="1200"/>
                        </a:lnSpc>
                        <a:spcBef>
                          <a:spcPts val="100"/>
                        </a:spcBef>
                        <a:spcAft>
                          <a:spcPts val="0"/>
                        </a:spcAft>
                        <a:buFont typeface="+mj-lt"/>
                        <a:buNone/>
                      </a:pPr>
                      <a:r>
                        <a:rPr lang="en-US" sz="1200">
                          <a:effectLst/>
                        </a:rPr>
                        <a:t>Physical Demands</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200">
                          <a:effectLst/>
                        </a:rPr>
                        <a:t>5%</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200" dirty="0">
                          <a:effectLst/>
                        </a:rPr>
                        <a:t>Physical exertion performed by the position</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72272726"/>
                  </a:ext>
                </a:extLst>
              </a:tr>
              <a:tr h="290311">
                <a:tc>
                  <a:txBody>
                    <a:bodyPr/>
                    <a:lstStyle/>
                    <a:p>
                      <a:pPr marL="0" marR="0" lvl="0" indent="0">
                        <a:lnSpc>
                          <a:spcPts val="1200"/>
                        </a:lnSpc>
                        <a:spcBef>
                          <a:spcPts val="100"/>
                        </a:spcBef>
                        <a:spcAft>
                          <a:spcPts val="0"/>
                        </a:spcAft>
                        <a:buFont typeface="+mj-lt"/>
                        <a:buNone/>
                      </a:pPr>
                      <a:r>
                        <a:rPr lang="en-US" sz="1200">
                          <a:effectLst/>
                        </a:rPr>
                        <a:t>Working Conditions</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200">
                          <a:effectLst/>
                        </a:rPr>
                        <a:t>7%</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200">
                          <a:effectLst/>
                        </a:rPr>
                        <a:t>Environmental conditions experienced by the positions</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34458946"/>
                  </a:ext>
                </a:extLst>
              </a:tr>
              <a:tr h="290311">
                <a:tc>
                  <a:txBody>
                    <a:bodyPr/>
                    <a:lstStyle/>
                    <a:p>
                      <a:pPr marL="0" marR="0" lvl="0" indent="0">
                        <a:lnSpc>
                          <a:spcPts val="1200"/>
                        </a:lnSpc>
                        <a:spcBef>
                          <a:spcPts val="100"/>
                        </a:spcBef>
                        <a:spcAft>
                          <a:spcPts val="0"/>
                        </a:spcAft>
                        <a:buFont typeface="+mj-lt"/>
                        <a:buNone/>
                      </a:pPr>
                      <a:r>
                        <a:rPr lang="en-US" sz="1200">
                          <a:effectLst/>
                        </a:rPr>
                        <a:t>Independence to Act</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200">
                          <a:effectLst/>
                        </a:rPr>
                        <a:t>12%</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200">
                          <a:effectLst/>
                        </a:rPr>
                        <a:t>Degree of independence to make decisions and act on them</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93270183"/>
                  </a:ext>
                </a:extLst>
              </a:tr>
              <a:tr h="290311">
                <a:tc>
                  <a:txBody>
                    <a:bodyPr/>
                    <a:lstStyle/>
                    <a:p>
                      <a:pPr marL="0" marR="0" lvl="0" indent="0">
                        <a:lnSpc>
                          <a:spcPts val="1200"/>
                        </a:lnSpc>
                        <a:spcBef>
                          <a:spcPts val="100"/>
                        </a:spcBef>
                        <a:spcAft>
                          <a:spcPts val="0"/>
                        </a:spcAft>
                        <a:buFont typeface="+mj-lt"/>
                        <a:buNone/>
                      </a:pPr>
                      <a:r>
                        <a:rPr lang="en-US" sz="1200" dirty="0">
                          <a:effectLst/>
                        </a:rPr>
                        <a:t>Impact of Actions</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200">
                          <a:effectLst/>
                        </a:rPr>
                        <a:t>14%</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200">
                          <a:effectLst/>
                        </a:rPr>
                        <a:t>Severity of consequences as a result of decisions</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95429947"/>
                  </a:ext>
                </a:extLst>
              </a:tr>
              <a:tr h="322568">
                <a:tc>
                  <a:txBody>
                    <a:bodyPr/>
                    <a:lstStyle/>
                    <a:p>
                      <a:pPr marL="0" marR="0" lvl="0" indent="0">
                        <a:lnSpc>
                          <a:spcPts val="1200"/>
                        </a:lnSpc>
                        <a:spcBef>
                          <a:spcPts val="100"/>
                        </a:spcBef>
                        <a:spcAft>
                          <a:spcPts val="0"/>
                        </a:spcAft>
                        <a:buFont typeface="+mj-lt"/>
                        <a:buNone/>
                      </a:pPr>
                      <a:r>
                        <a:rPr lang="en-US" sz="1200" dirty="0">
                          <a:effectLst/>
                        </a:rPr>
                        <a:t>Supervision Exercised</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200"/>
                        </a:lnSpc>
                        <a:spcBef>
                          <a:spcPts val="100"/>
                        </a:spcBef>
                        <a:spcAft>
                          <a:spcPts val="0"/>
                        </a:spcAft>
                      </a:pPr>
                      <a:r>
                        <a:rPr lang="en-US" sz="1200">
                          <a:effectLst/>
                        </a:rPr>
                        <a:t>14%</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200">
                          <a:effectLst/>
                        </a:rPr>
                        <a:t>Type and level of supervision exercised</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57213972"/>
                  </a:ext>
                </a:extLst>
              </a:tr>
              <a:tr h="290311">
                <a:tc>
                  <a:txBody>
                    <a:bodyPr/>
                    <a:lstStyle/>
                    <a:p>
                      <a:pPr marL="0" marR="0">
                        <a:lnSpc>
                          <a:spcPts val="1200"/>
                        </a:lnSpc>
                        <a:spcBef>
                          <a:spcPts val="100"/>
                        </a:spcBef>
                        <a:spcAft>
                          <a:spcPts val="0"/>
                        </a:spcAft>
                      </a:pPr>
                      <a:r>
                        <a:rPr lang="en-US" sz="1200" dirty="0">
                          <a:effectLst/>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200" b="1">
                          <a:effectLst/>
                        </a:rPr>
                        <a:t>100%</a:t>
                      </a:r>
                      <a:endPar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ts val="1200"/>
                        </a:lnSpc>
                        <a:spcBef>
                          <a:spcPts val="100"/>
                        </a:spcBef>
                        <a:spcAft>
                          <a:spcPts val="0"/>
                        </a:spcAft>
                      </a:pPr>
                      <a:r>
                        <a:rPr lang="en-US" sz="1200" b="1" dirty="0">
                          <a:effectLst/>
                        </a:rPr>
                        <a:t>TOTAL</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1196136"/>
                  </a:ext>
                </a:extLst>
              </a:tr>
            </a:tbl>
          </a:graphicData>
        </a:graphic>
      </p:graphicFrame>
    </p:spTree>
    <p:extLst>
      <p:ext uri="{BB962C8B-B14F-4D97-AF65-F5344CB8AC3E}">
        <p14:creationId xmlns:p14="http://schemas.microsoft.com/office/powerpoint/2010/main" val="217899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0A8F-4340-AEC7-2862-89CAC2BF3861}"/>
              </a:ext>
            </a:extLst>
          </p:cNvPr>
          <p:cNvSpPr>
            <a:spLocks noGrp="1"/>
          </p:cNvSpPr>
          <p:nvPr>
            <p:ph type="title"/>
          </p:nvPr>
        </p:nvSpPr>
        <p:spPr/>
        <p:txBody>
          <a:bodyPr/>
          <a:lstStyle/>
          <a:p>
            <a:r>
              <a:rPr lang="en-US" dirty="0"/>
              <a:t>Market Assessment: Peer Organizations</a:t>
            </a:r>
          </a:p>
        </p:txBody>
      </p:sp>
      <p:sp>
        <p:nvSpPr>
          <p:cNvPr id="4" name="Content Placeholder 3">
            <a:extLst>
              <a:ext uri="{FF2B5EF4-FFF2-40B4-BE49-F238E27FC236}">
                <a16:creationId xmlns:a16="http://schemas.microsoft.com/office/drawing/2014/main" id="{FEB02715-7029-F31D-B00E-8B69977E8498}"/>
              </a:ext>
            </a:extLst>
          </p:cNvPr>
          <p:cNvSpPr>
            <a:spLocks noGrp="1"/>
          </p:cNvSpPr>
          <p:nvPr>
            <p:ph sz="quarter" idx="14"/>
          </p:nvPr>
        </p:nvSpPr>
        <p:spPr>
          <a:xfrm>
            <a:off x="456360" y="1399172"/>
            <a:ext cx="11208898" cy="1534527"/>
          </a:xfrm>
        </p:spPr>
        <p:txBody>
          <a:bodyPr>
            <a:normAutofit/>
          </a:bodyPr>
          <a:lstStyle/>
          <a:p>
            <a:r>
              <a:rPr lang="en-US" sz="2400" dirty="0"/>
              <a:t>The County identified 14 public peer organizations to be included in the study.</a:t>
            </a:r>
          </a:p>
          <a:p>
            <a:r>
              <a:rPr lang="en-US" sz="2400" dirty="0"/>
              <a:t>Data was utilized from 9 of those, </a:t>
            </a:r>
            <a:r>
              <a:rPr lang="en-US" sz="2400" b="1" dirty="0">
                <a:solidFill>
                  <a:schemeClr val="accent1"/>
                </a:solidFill>
              </a:rPr>
              <a:t>shown in bold below. </a:t>
            </a:r>
          </a:p>
          <a:p>
            <a:r>
              <a:rPr lang="en-US" sz="2400" dirty="0"/>
              <a:t>Data from </a:t>
            </a:r>
            <a:r>
              <a:rPr lang="en-US" sz="2400" dirty="0">
                <a:solidFill>
                  <a:schemeClr val="accent2"/>
                </a:solidFill>
              </a:rPr>
              <a:t>4 published surveys </a:t>
            </a:r>
            <a:r>
              <a:rPr lang="en-US" sz="2400" dirty="0"/>
              <a:t>included to represent the “private sector”.</a:t>
            </a:r>
          </a:p>
          <a:p>
            <a:endParaRPr lang="en-US" sz="2000" dirty="0"/>
          </a:p>
          <a:p>
            <a:endParaRPr lang="en-US" dirty="0"/>
          </a:p>
        </p:txBody>
      </p:sp>
      <p:sp>
        <p:nvSpPr>
          <p:cNvPr id="5" name="TextBox 4">
            <a:extLst>
              <a:ext uri="{FF2B5EF4-FFF2-40B4-BE49-F238E27FC236}">
                <a16:creationId xmlns:a16="http://schemas.microsoft.com/office/drawing/2014/main" id="{5ACA6C7B-3243-33BD-2B01-6D96D0282A67}"/>
              </a:ext>
            </a:extLst>
          </p:cNvPr>
          <p:cNvSpPr txBox="1"/>
          <p:nvPr/>
        </p:nvSpPr>
        <p:spPr>
          <a:xfrm>
            <a:off x="1061327" y="3106112"/>
            <a:ext cx="9998964" cy="3416320"/>
          </a:xfrm>
          <a:prstGeom prst="rect">
            <a:avLst/>
          </a:prstGeom>
          <a:noFill/>
        </p:spPr>
        <p:txBody>
          <a:bodyPr wrap="square" numCol="2" rtlCol="0">
            <a:spAutoFit/>
          </a:bodyPr>
          <a:lstStyle/>
          <a:p>
            <a:pPr marL="457200" indent="-457200">
              <a:buFont typeface="+mj-lt"/>
              <a:buAutoNum type="arabicPeriod"/>
            </a:pPr>
            <a:r>
              <a:rPr lang="en-US" sz="2400" b="1" dirty="0">
                <a:solidFill>
                  <a:srgbClr val="00BAB3"/>
                </a:solidFill>
              </a:rPr>
              <a:t>Albany County</a:t>
            </a:r>
          </a:p>
          <a:p>
            <a:pPr marL="457200" indent="-457200">
              <a:buFont typeface="+mj-lt"/>
              <a:buAutoNum type="arabicPeriod"/>
            </a:pPr>
            <a:r>
              <a:rPr lang="en-US" sz="2400" b="1" dirty="0">
                <a:solidFill>
                  <a:schemeClr val="accent1"/>
                </a:solidFill>
              </a:rPr>
              <a:t>City of Kingston</a:t>
            </a:r>
          </a:p>
          <a:p>
            <a:pPr marL="457200" indent="-457200">
              <a:buFont typeface="+mj-lt"/>
              <a:buAutoNum type="arabicPeriod"/>
            </a:pPr>
            <a:r>
              <a:rPr lang="en-US" sz="2400" b="1" dirty="0">
                <a:solidFill>
                  <a:schemeClr val="accent1"/>
                </a:solidFill>
              </a:rPr>
              <a:t>Dutchess County</a:t>
            </a:r>
          </a:p>
          <a:p>
            <a:pPr marL="457200" indent="-457200">
              <a:buFont typeface="+mj-lt"/>
              <a:buAutoNum type="arabicPeriod"/>
            </a:pPr>
            <a:r>
              <a:rPr lang="en-US" sz="2400" b="1" dirty="0">
                <a:solidFill>
                  <a:schemeClr val="accent1"/>
                </a:solidFill>
              </a:rPr>
              <a:t>Greene County</a:t>
            </a:r>
          </a:p>
          <a:p>
            <a:pPr marL="457200" indent="-457200">
              <a:buFont typeface="+mj-lt"/>
              <a:buAutoNum type="arabicPeriod"/>
            </a:pPr>
            <a:r>
              <a:rPr lang="en-US" sz="2400" dirty="0"/>
              <a:t>Kingston School District</a:t>
            </a:r>
          </a:p>
          <a:p>
            <a:pPr marL="457200" indent="-457200">
              <a:buFont typeface="+mj-lt"/>
              <a:buAutoNum type="arabicPeriod"/>
            </a:pPr>
            <a:r>
              <a:rPr lang="en-US" sz="2400" b="1" dirty="0">
                <a:solidFill>
                  <a:schemeClr val="accent1"/>
                </a:solidFill>
              </a:rPr>
              <a:t>New York State</a:t>
            </a:r>
          </a:p>
          <a:p>
            <a:pPr marL="457200" indent="-457200">
              <a:buFont typeface="+mj-lt"/>
              <a:buAutoNum type="arabicPeriod"/>
            </a:pPr>
            <a:r>
              <a:rPr lang="en-US" sz="2400" b="1" dirty="0">
                <a:solidFill>
                  <a:schemeClr val="accent1"/>
                </a:solidFill>
              </a:rPr>
              <a:t>Orange County</a:t>
            </a:r>
          </a:p>
          <a:p>
            <a:pPr marL="457200" indent="-457200">
              <a:buFont typeface="+mj-lt"/>
              <a:buAutoNum type="arabicPeriod"/>
            </a:pPr>
            <a:r>
              <a:rPr lang="en-US" sz="2400" b="1" dirty="0">
                <a:solidFill>
                  <a:schemeClr val="accent1"/>
                </a:solidFill>
              </a:rPr>
              <a:t>Putnam County</a:t>
            </a:r>
          </a:p>
          <a:p>
            <a:pPr marL="457200" indent="-457200">
              <a:buFont typeface="+mj-lt"/>
              <a:buAutoNum type="arabicPeriod"/>
            </a:pPr>
            <a:r>
              <a:rPr lang="en-US" sz="2400" b="1" dirty="0">
                <a:solidFill>
                  <a:schemeClr val="accent1"/>
                </a:solidFill>
              </a:rPr>
              <a:t>Rockland County</a:t>
            </a:r>
          </a:p>
          <a:p>
            <a:pPr marL="457200" indent="-457200">
              <a:buFont typeface="+mj-lt"/>
              <a:buAutoNum type="arabicPeriod"/>
            </a:pPr>
            <a:r>
              <a:rPr lang="en-US" sz="2400" b="1" dirty="0">
                <a:solidFill>
                  <a:schemeClr val="accent1"/>
                </a:solidFill>
              </a:rPr>
              <a:t>Sullivan County</a:t>
            </a:r>
          </a:p>
          <a:p>
            <a:pPr marL="457200" indent="-457200">
              <a:buFont typeface="+mj-lt"/>
              <a:buAutoNum type="arabicPeriod"/>
            </a:pPr>
            <a:r>
              <a:rPr lang="en-US" sz="2400" dirty="0"/>
              <a:t>Town of New Paltz</a:t>
            </a:r>
          </a:p>
          <a:p>
            <a:pPr marL="457200" indent="-457200">
              <a:buFont typeface="+mj-lt"/>
              <a:buAutoNum type="arabicPeriod"/>
            </a:pPr>
            <a:r>
              <a:rPr lang="en-US" sz="2400" dirty="0"/>
              <a:t>Town of Poughkeepsie</a:t>
            </a:r>
          </a:p>
          <a:p>
            <a:pPr marL="457200" indent="-457200">
              <a:buFont typeface="+mj-lt"/>
              <a:buAutoNum type="arabicPeriod"/>
            </a:pPr>
            <a:r>
              <a:rPr lang="en-US" sz="2400" dirty="0"/>
              <a:t>Town of Saugerties</a:t>
            </a:r>
          </a:p>
          <a:p>
            <a:pPr marL="457200" indent="-457200">
              <a:buFont typeface="+mj-lt"/>
              <a:buAutoNum type="arabicPeriod"/>
            </a:pPr>
            <a:r>
              <a:rPr lang="en-US" sz="2400" dirty="0"/>
              <a:t>Town of Shawangunk</a:t>
            </a:r>
          </a:p>
          <a:p>
            <a:pPr marL="457200" indent="-457200">
              <a:buFont typeface="+mj-lt"/>
              <a:buAutoNum type="arabicPeriod"/>
            </a:pPr>
            <a:r>
              <a:rPr lang="en-US" sz="2400" dirty="0">
                <a:solidFill>
                  <a:schemeClr val="accent2"/>
                </a:solidFill>
              </a:rPr>
              <a:t>Comp Analyst</a:t>
            </a:r>
          </a:p>
          <a:p>
            <a:pPr marL="457200" indent="-457200">
              <a:buFont typeface="+mj-lt"/>
              <a:buAutoNum type="arabicPeriod"/>
            </a:pPr>
            <a:r>
              <a:rPr lang="en-US" sz="2400" dirty="0">
                <a:solidFill>
                  <a:schemeClr val="accent2"/>
                </a:solidFill>
              </a:rPr>
              <a:t>Economic Research Institute </a:t>
            </a:r>
          </a:p>
          <a:p>
            <a:pPr marL="457200" indent="-457200">
              <a:buFont typeface="+mj-lt"/>
              <a:buAutoNum type="arabicPeriod"/>
            </a:pPr>
            <a:r>
              <a:rPr lang="en-US" sz="2400" dirty="0">
                <a:solidFill>
                  <a:schemeClr val="accent2"/>
                </a:solidFill>
              </a:rPr>
              <a:t>Pay Factors</a:t>
            </a:r>
          </a:p>
          <a:p>
            <a:pPr marL="457200" indent="-457200">
              <a:buFont typeface="+mj-lt"/>
              <a:buAutoNum type="arabicPeriod"/>
            </a:pPr>
            <a:r>
              <a:rPr lang="en-US" sz="2400" dirty="0">
                <a:solidFill>
                  <a:schemeClr val="accent2"/>
                </a:solidFill>
              </a:rPr>
              <a:t>Bureau of Labor Statistics </a:t>
            </a:r>
          </a:p>
        </p:txBody>
      </p:sp>
      <p:sp>
        <p:nvSpPr>
          <p:cNvPr id="3" name="Text Placeholder 2">
            <a:extLst>
              <a:ext uri="{FF2B5EF4-FFF2-40B4-BE49-F238E27FC236}">
                <a16:creationId xmlns:a16="http://schemas.microsoft.com/office/drawing/2014/main" id="{33FA193E-8215-5CD6-AAD0-7CA533F738DE}"/>
              </a:ext>
            </a:extLst>
          </p:cNvPr>
          <p:cNvSpPr>
            <a:spLocks noGrp="1"/>
          </p:cNvSpPr>
          <p:nvPr>
            <p:ph type="body" sz="quarter" idx="13"/>
          </p:nvPr>
        </p:nvSpPr>
        <p:spPr>
          <a:xfrm>
            <a:off x="456360" y="480395"/>
            <a:ext cx="11277496" cy="193899"/>
          </a:xfrm>
        </p:spPr>
        <p:txBody>
          <a:bodyPr/>
          <a:lstStyle/>
          <a:p>
            <a:r>
              <a:rPr lang="en-US" dirty="0"/>
              <a:t>Phase 3</a:t>
            </a:r>
          </a:p>
        </p:txBody>
      </p:sp>
    </p:spTree>
    <p:extLst>
      <p:ext uri="{BB962C8B-B14F-4D97-AF65-F5344CB8AC3E}">
        <p14:creationId xmlns:p14="http://schemas.microsoft.com/office/powerpoint/2010/main" val="256820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86FC3-0514-5251-F326-CA28C93A6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1C4EF-3E43-9193-2004-11AF130AE076}"/>
              </a:ext>
            </a:extLst>
          </p:cNvPr>
          <p:cNvSpPr>
            <a:spLocks noGrp="1"/>
          </p:cNvSpPr>
          <p:nvPr>
            <p:ph type="title"/>
          </p:nvPr>
        </p:nvSpPr>
        <p:spPr/>
        <p:txBody>
          <a:bodyPr/>
          <a:lstStyle/>
          <a:p>
            <a:r>
              <a:rPr lang="en-US" dirty="0"/>
              <a:t>Market Assessments: Survey Approach</a:t>
            </a:r>
          </a:p>
        </p:txBody>
      </p:sp>
      <p:sp>
        <p:nvSpPr>
          <p:cNvPr id="3" name="Text Placeholder 2">
            <a:extLst>
              <a:ext uri="{FF2B5EF4-FFF2-40B4-BE49-F238E27FC236}">
                <a16:creationId xmlns:a16="http://schemas.microsoft.com/office/drawing/2014/main" id="{263FC42F-7B00-AFC0-5782-7D17228353E2}"/>
              </a:ext>
            </a:extLst>
          </p:cNvPr>
          <p:cNvSpPr>
            <a:spLocks noGrp="1"/>
          </p:cNvSpPr>
          <p:nvPr>
            <p:ph type="body" sz="quarter" idx="13"/>
          </p:nvPr>
        </p:nvSpPr>
        <p:spPr/>
        <p:txBody>
          <a:bodyPr/>
          <a:lstStyle/>
          <a:p>
            <a:r>
              <a:rPr lang="en-US" dirty="0"/>
              <a:t>Phase 3</a:t>
            </a:r>
          </a:p>
        </p:txBody>
      </p:sp>
      <p:sp>
        <p:nvSpPr>
          <p:cNvPr id="4" name="Content Placeholder 3">
            <a:extLst>
              <a:ext uri="{FF2B5EF4-FFF2-40B4-BE49-F238E27FC236}">
                <a16:creationId xmlns:a16="http://schemas.microsoft.com/office/drawing/2014/main" id="{772C6732-52A3-7617-E57F-67C637049E8F}"/>
              </a:ext>
            </a:extLst>
          </p:cNvPr>
          <p:cNvSpPr>
            <a:spLocks noGrp="1"/>
          </p:cNvSpPr>
          <p:nvPr>
            <p:ph sz="quarter" idx="14"/>
          </p:nvPr>
        </p:nvSpPr>
        <p:spPr>
          <a:xfrm>
            <a:off x="456360" y="1478900"/>
            <a:ext cx="10941953" cy="5076135"/>
          </a:xfrm>
        </p:spPr>
        <p:txBody>
          <a:bodyPr>
            <a:normAutofit lnSpcReduction="10000"/>
          </a:bodyPr>
          <a:lstStyle/>
          <a:p>
            <a:pPr>
              <a:lnSpc>
                <a:spcPct val="120000"/>
              </a:lnSpc>
              <a:buFont typeface="Wingdings" panose="05000000000000000000" pitchFamily="2" charset="2"/>
              <a:buChar char="§"/>
            </a:pPr>
            <a:r>
              <a:rPr lang="en-US" sz="1600" b="1" dirty="0"/>
              <a:t>Private Sector Data: </a:t>
            </a:r>
            <a:r>
              <a:rPr lang="en-US" sz="1600" dirty="0"/>
              <a:t>Published salary data was used as a private sector benchmark in this assessment with data from the following sources included in the study: </a:t>
            </a:r>
          </a:p>
          <a:p>
            <a:pPr>
              <a:lnSpc>
                <a:spcPct val="120000"/>
              </a:lnSpc>
              <a:buFont typeface="Wingdings" panose="05000000000000000000" pitchFamily="2" charset="2"/>
              <a:buChar char="§"/>
            </a:pPr>
            <a:endParaRPr lang="en-US" sz="1600" dirty="0"/>
          </a:p>
          <a:p>
            <a:pPr>
              <a:lnSpc>
                <a:spcPct val="120000"/>
              </a:lnSpc>
              <a:buFont typeface="Wingdings" panose="05000000000000000000" pitchFamily="2" charset="2"/>
              <a:buChar char="§"/>
            </a:pPr>
            <a:endParaRPr lang="en-US" sz="1600" dirty="0"/>
          </a:p>
          <a:p>
            <a:pPr marL="457200" lvl="1" indent="0">
              <a:lnSpc>
                <a:spcPct val="120000"/>
              </a:lnSpc>
              <a:buNone/>
            </a:pPr>
            <a:endParaRPr lang="en-US" sz="1600" b="1" dirty="0"/>
          </a:p>
          <a:p>
            <a:pPr>
              <a:lnSpc>
                <a:spcPct val="120000"/>
              </a:lnSpc>
              <a:buFont typeface="Wingdings" panose="05000000000000000000" pitchFamily="2" charset="2"/>
              <a:buChar char="§"/>
            </a:pPr>
            <a:r>
              <a:rPr lang="en-US" sz="1600" b="1" dirty="0"/>
              <a:t>Data Adjustments: </a:t>
            </a:r>
            <a:r>
              <a:rPr lang="en-US" sz="1600" dirty="0"/>
              <a:t>The base pay information was adjusted, as necessary, to account for the following: </a:t>
            </a:r>
          </a:p>
          <a:p>
            <a:pPr lvl="1">
              <a:lnSpc>
                <a:spcPct val="120000"/>
              </a:lnSpc>
              <a:buFont typeface="Wingdings" panose="05000000000000000000" pitchFamily="2" charset="2"/>
              <a:buChar char="§"/>
            </a:pPr>
            <a:r>
              <a:rPr lang="en-US" sz="1600" dirty="0"/>
              <a:t>Differences in work week. For example, reported salaries for a 37.5-hour work week were adjusted to reflect that wage for a 40-hour work week. ** All market data and County data was adjusted to reflect a 40-hour work week.</a:t>
            </a:r>
          </a:p>
          <a:p>
            <a:pPr lvl="1">
              <a:lnSpc>
                <a:spcPct val="120000"/>
              </a:lnSpc>
              <a:buFont typeface="Wingdings" panose="05000000000000000000" pitchFamily="2" charset="2"/>
              <a:buChar char="§"/>
            </a:pPr>
            <a:r>
              <a:rPr lang="en-US" sz="1600" dirty="0"/>
              <a:t>If the market data obtained did not reflect the year in which this study was conducted, the data was aged based on guidance from World at Work's Annual Salary Budget Survey results. ** Data from BLS was aged to bring the data forward to 2024.</a:t>
            </a:r>
          </a:p>
          <a:p>
            <a:pPr lvl="1">
              <a:lnSpc>
                <a:spcPct val="120000"/>
              </a:lnSpc>
              <a:buFont typeface="Wingdings" panose="05000000000000000000" pitchFamily="2" charset="2"/>
              <a:buChar char="§"/>
            </a:pPr>
            <a:r>
              <a:rPr lang="en-US" sz="1600" dirty="0"/>
              <a:t>Geographic adjustments were applied to account for cost-of-labor differences between Ulster and peer organizations. Baker Tilly uses cost-of-labor differentials reported by the ERI’s Geographic Assessor tool. Cost of labor can be impacted by the cost of living but also relates to the supply and demand of labor in each area (rate of unemployment and number of qualified laborers).</a:t>
            </a:r>
          </a:p>
          <a:p>
            <a:pPr marL="0" indent="0">
              <a:lnSpc>
                <a:spcPct val="120000"/>
              </a:lnSpc>
              <a:buNone/>
            </a:pPr>
            <a:endParaRPr lang="en-US" sz="2000" dirty="0"/>
          </a:p>
        </p:txBody>
      </p:sp>
      <p:pic>
        <p:nvPicPr>
          <p:cNvPr id="6" name="Picture 5">
            <a:extLst>
              <a:ext uri="{FF2B5EF4-FFF2-40B4-BE49-F238E27FC236}">
                <a16:creationId xmlns:a16="http://schemas.microsoft.com/office/drawing/2014/main" id="{9D2FFC27-B597-F56D-7F78-4028D629F91C}"/>
              </a:ext>
            </a:extLst>
          </p:cNvPr>
          <p:cNvPicPr>
            <a:picLocks noChangeAspect="1"/>
          </p:cNvPicPr>
          <p:nvPr/>
        </p:nvPicPr>
        <p:blipFill>
          <a:blip r:embed="rId3"/>
          <a:stretch>
            <a:fillRect/>
          </a:stretch>
        </p:blipFill>
        <p:spPr>
          <a:xfrm>
            <a:off x="908170" y="2062072"/>
            <a:ext cx="1782501" cy="949124"/>
          </a:xfrm>
          <a:prstGeom prst="rect">
            <a:avLst/>
          </a:prstGeom>
        </p:spPr>
      </p:pic>
      <p:pic>
        <p:nvPicPr>
          <p:cNvPr id="7" name="Picture 6">
            <a:extLst>
              <a:ext uri="{FF2B5EF4-FFF2-40B4-BE49-F238E27FC236}">
                <a16:creationId xmlns:a16="http://schemas.microsoft.com/office/drawing/2014/main" id="{D4F24F0F-04AF-8778-89E4-61980CFB391F}"/>
              </a:ext>
            </a:extLst>
          </p:cNvPr>
          <p:cNvPicPr>
            <a:picLocks noChangeAspect="1"/>
          </p:cNvPicPr>
          <p:nvPr/>
        </p:nvPicPr>
        <p:blipFill>
          <a:blip r:embed="rId4"/>
          <a:stretch>
            <a:fillRect/>
          </a:stretch>
        </p:blipFill>
        <p:spPr>
          <a:xfrm>
            <a:off x="3028000" y="2258841"/>
            <a:ext cx="2639028" cy="555585"/>
          </a:xfrm>
          <a:prstGeom prst="rect">
            <a:avLst/>
          </a:prstGeom>
        </p:spPr>
      </p:pic>
      <p:pic>
        <p:nvPicPr>
          <p:cNvPr id="9" name="Picture 8">
            <a:extLst>
              <a:ext uri="{FF2B5EF4-FFF2-40B4-BE49-F238E27FC236}">
                <a16:creationId xmlns:a16="http://schemas.microsoft.com/office/drawing/2014/main" id="{E197C9F3-1C1D-373A-147D-52CB9B3E81FD}"/>
              </a:ext>
            </a:extLst>
          </p:cNvPr>
          <p:cNvPicPr>
            <a:picLocks noChangeAspect="1"/>
          </p:cNvPicPr>
          <p:nvPr/>
        </p:nvPicPr>
        <p:blipFill>
          <a:blip r:embed="rId5"/>
          <a:stretch>
            <a:fillRect/>
          </a:stretch>
        </p:blipFill>
        <p:spPr>
          <a:xfrm>
            <a:off x="6271585" y="2205640"/>
            <a:ext cx="2294611" cy="805556"/>
          </a:xfrm>
          <a:prstGeom prst="rect">
            <a:avLst/>
          </a:prstGeom>
        </p:spPr>
      </p:pic>
      <p:pic>
        <p:nvPicPr>
          <p:cNvPr id="11" name="Picture 10">
            <a:extLst>
              <a:ext uri="{FF2B5EF4-FFF2-40B4-BE49-F238E27FC236}">
                <a16:creationId xmlns:a16="http://schemas.microsoft.com/office/drawing/2014/main" id="{A3659C02-A0DD-BBBD-6065-E3FE5A4F6DC9}"/>
              </a:ext>
            </a:extLst>
          </p:cNvPr>
          <p:cNvPicPr>
            <a:picLocks noChangeAspect="1"/>
          </p:cNvPicPr>
          <p:nvPr/>
        </p:nvPicPr>
        <p:blipFill>
          <a:blip r:embed="rId6"/>
          <a:stretch>
            <a:fillRect/>
          </a:stretch>
        </p:blipFill>
        <p:spPr>
          <a:xfrm>
            <a:off x="9011804" y="2205640"/>
            <a:ext cx="2685327" cy="636608"/>
          </a:xfrm>
          <a:prstGeom prst="rect">
            <a:avLst/>
          </a:prstGeom>
        </p:spPr>
      </p:pic>
    </p:spTree>
    <p:extLst>
      <p:ext uri="{BB962C8B-B14F-4D97-AF65-F5344CB8AC3E}">
        <p14:creationId xmlns:p14="http://schemas.microsoft.com/office/powerpoint/2010/main" val="131368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73A0D-7A5B-7292-68FD-378929108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B5AE5-557C-E7E8-6D89-B37248BACC6C}"/>
              </a:ext>
            </a:extLst>
          </p:cNvPr>
          <p:cNvSpPr>
            <a:spLocks noGrp="1"/>
          </p:cNvSpPr>
          <p:nvPr>
            <p:ph type="title"/>
          </p:nvPr>
        </p:nvSpPr>
        <p:spPr/>
        <p:txBody>
          <a:bodyPr/>
          <a:lstStyle/>
          <a:p>
            <a:r>
              <a:rPr lang="en-US" dirty="0"/>
              <a:t>Market Assessment: Cost of Labor Differentials</a:t>
            </a:r>
          </a:p>
        </p:txBody>
      </p:sp>
      <p:sp>
        <p:nvSpPr>
          <p:cNvPr id="7" name="TextBox 6">
            <a:extLst>
              <a:ext uri="{FF2B5EF4-FFF2-40B4-BE49-F238E27FC236}">
                <a16:creationId xmlns:a16="http://schemas.microsoft.com/office/drawing/2014/main" id="{619FA0DF-BA10-16F7-0894-E379EE02C73D}"/>
              </a:ext>
            </a:extLst>
          </p:cNvPr>
          <p:cNvSpPr txBox="1"/>
          <p:nvPr/>
        </p:nvSpPr>
        <p:spPr>
          <a:xfrm>
            <a:off x="368174" y="1525487"/>
            <a:ext cx="2691897" cy="4524315"/>
          </a:xfrm>
          <a:prstGeom prst="rect">
            <a:avLst/>
          </a:prstGeom>
          <a:noFill/>
        </p:spPr>
        <p:txBody>
          <a:bodyPr wrap="square">
            <a:spAutoFit/>
          </a:bodyPr>
          <a:lstStyle/>
          <a:p>
            <a:r>
              <a:rPr lang="en-US" sz="1800" dirty="0"/>
              <a:t>Where cost of living is a measurement of goods and services in each area, the cost of labor is a measurement of compensation paid. </a:t>
            </a:r>
          </a:p>
          <a:p>
            <a:pPr marL="0" indent="0">
              <a:buNone/>
            </a:pPr>
            <a:endParaRPr lang="en-US" sz="1800" dirty="0"/>
          </a:p>
          <a:p>
            <a:r>
              <a:rPr lang="en-US" sz="1800" dirty="0"/>
              <a:t>Cost of labor can be impacted by the cost of living but is mainly influenced by the supply and demand of labor in each area (rate of unemployment and number of qualified laborers). </a:t>
            </a:r>
          </a:p>
        </p:txBody>
      </p:sp>
      <p:sp>
        <p:nvSpPr>
          <p:cNvPr id="10" name="TextBox 9">
            <a:extLst>
              <a:ext uri="{FF2B5EF4-FFF2-40B4-BE49-F238E27FC236}">
                <a16:creationId xmlns:a16="http://schemas.microsoft.com/office/drawing/2014/main" id="{8EFD81E8-6098-32C2-E7F9-50D50D4D95F9}"/>
              </a:ext>
            </a:extLst>
          </p:cNvPr>
          <p:cNvSpPr txBox="1"/>
          <p:nvPr/>
        </p:nvSpPr>
        <p:spPr>
          <a:xfrm>
            <a:off x="3166041" y="6166772"/>
            <a:ext cx="8567815" cy="307777"/>
          </a:xfrm>
          <a:prstGeom prst="rect">
            <a:avLst/>
          </a:prstGeom>
          <a:noFill/>
        </p:spPr>
        <p:txBody>
          <a:bodyPr wrap="square">
            <a:spAutoFit/>
          </a:bodyPr>
          <a:lstStyle/>
          <a:p>
            <a:r>
              <a:rPr lang="en-US" sz="1400" b="1" dirty="0">
                <a:solidFill>
                  <a:schemeClr val="accent6"/>
                </a:solidFill>
              </a:rPr>
              <a:t>Cost of labor differentials collected from Economic Research Institutes Geographic Assessor tool</a:t>
            </a:r>
          </a:p>
        </p:txBody>
      </p:sp>
      <p:sp>
        <p:nvSpPr>
          <p:cNvPr id="11" name="Text Placeholder 2">
            <a:extLst>
              <a:ext uri="{FF2B5EF4-FFF2-40B4-BE49-F238E27FC236}">
                <a16:creationId xmlns:a16="http://schemas.microsoft.com/office/drawing/2014/main" id="{C3F8A6A1-D907-7BF3-8190-F6D22F7DCDE5}"/>
              </a:ext>
            </a:extLst>
          </p:cNvPr>
          <p:cNvSpPr>
            <a:spLocks noGrp="1"/>
          </p:cNvSpPr>
          <p:nvPr>
            <p:ph type="body" sz="quarter" idx="13"/>
          </p:nvPr>
        </p:nvSpPr>
        <p:spPr>
          <a:xfrm>
            <a:off x="456360" y="480395"/>
            <a:ext cx="11277496" cy="193899"/>
          </a:xfrm>
        </p:spPr>
        <p:txBody>
          <a:bodyPr/>
          <a:lstStyle/>
          <a:p>
            <a:r>
              <a:rPr lang="en-US" dirty="0"/>
              <a:t>Phase 3</a:t>
            </a:r>
          </a:p>
        </p:txBody>
      </p:sp>
      <p:pic>
        <p:nvPicPr>
          <p:cNvPr id="4" name="Picture 3">
            <a:extLst>
              <a:ext uri="{FF2B5EF4-FFF2-40B4-BE49-F238E27FC236}">
                <a16:creationId xmlns:a16="http://schemas.microsoft.com/office/drawing/2014/main" id="{DE3D2887-C784-18AE-B6A5-21E1BAB87F6D}"/>
              </a:ext>
            </a:extLst>
          </p:cNvPr>
          <p:cNvPicPr>
            <a:picLocks noChangeAspect="1"/>
          </p:cNvPicPr>
          <p:nvPr/>
        </p:nvPicPr>
        <p:blipFill>
          <a:blip r:embed="rId3"/>
          <a:stretch>
            <a:fillRect/>
          </a:stretch>
        </p:blipFill>
        <p:spPr>
          <a:xfrm>
            <a:off x="3466214" y="1454852"/>
            <a:ext cx="7784287" cy="4594949"/>
          </a:xfrm>
          <a:prstGeom prst="rect">
            <a:avLst/>
          </a:prstGeom>
        </p:spPr>
      </p:pic>
    </p:spTree>
    <p:extLst>
      <p:ext uri="{BB962C8B-B14F-4D97-AF65-F5344CB8AC3E}">
        <p14:creationId xmlns:p14="http://schemas.microsoft.com/office/powerpoint/2010/main" val="121218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B736E-9F39-82DA-A7D0-5CAA0C2E8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43624-E5D4-0F5E-78F8-B01D0345A94B}"/>
              </a:ext>
            </a:extLst>
          </p:cNvPr>
          <p:cNvSpPr>
            <a:spLocks noGrp="1"/>
          </p:cNvSpPr>
          <p:nvPr>
            <p:ph type="title"/>
          </p:nvPr>
        </p:nvSpPr>
        <p:spPr/>
        <p:txBody>
          <a:bodyPr/>
          <a:lstStyle/>
          <a:p>
            <a:r>
              <a:rPr lang="en-US" dirty="0"/>
              <a:t>Market Assessments: Survey Results</a:t>
            </a:r>
          </a:p>
        </p:txBody>
      </p:sp>
      <p:sp>
        <p:nvSpPr>
          <p:cNvPr id="3" name="Text Placeholder 2">
            <a:extLst>
              <a:ext uri="{FF2B5EF4-FFF2-40B4-BE49-F238E27FC236}">
                <a16:creationId xmlns:a16="http://schemas.microsoft.com/office/drawing/2014/main" id="{D2F3C5AD-9394-0B7D-DB26-0FBB987D5E81}"/>
              </a:ext>
            </a:extLst>
          </p:cNvPr>
          <p:cNvSpPr>
            <a:spLocks noGrp="1"/>
          </p:cNvSpPr>
          <p:nvPr>
            <p:ph type="body" sz="quarter" idx="13"/>
          </p:nvPr>
        </p:nvSpPr>
        <p:spPr/>
        <p:txBody>
          <a:bodyPr/>
          <a:lstStyle/>
          <a:p>
            <a:r>
              <a:rPr lang="en-US" dirty="0"/>
              <a:t>Phase 3</a:t>
            </a:r>
          </a:p>
        </p:txBody>
      </p:sp>
      <p:sp>
        <p:nvSpPr>
          <p:cNvPr id="4" name="Content Placeholder 3">
            <a:extLst>
              <a:ext uri="{FF2B5EF4-FFF2-40B4-BE49-F238E27FC236}">
                <a16:creationId xmlns:a16="http://schemas.microsoft.com/office/drawing/2014/main" id="{C0AE5A4E-D496-1BE3-7828-81F9B7C90517}"/>
              </a:ext>
            </a:extLst>
          </p:cNvPr>
          <p:cNvSpPr>
            <a:spLocks noGrp="1"/>
          </p:cNvSpPr>
          <p:nvPr>
            <p:ph sz="quarter" idx="14"/>
          </p:nvPr>
        </p:nvSpPr>
        <p:spPr>
          <a:xfrm>
            <a:off x="456360" y="1478900"/>
            <a:ext cx="10941953" cy="4687871"/>
          </a:xfrm>
        </p:spPr>
        <p:txBody>
          <a:bodyPr>
            <a:normAutofit/>
          </a:bodyPr>
          <a:lstStyle/>
          <a:p>
            <a:pPr>
              <a:lnSpc>
                <a:spcPct val="120000"/>
              </a:lnSpc>
              <a:buFont typeface="Wingdings" panose="05000000000000000000" pitchFamily="2" charset="2"/>
              <a:buChar char="§"/>
            </a:pPr>
            <a:r>
              <a:rPr lang="en-US" sz="1600" b="1" dirty="0"/>
              <a:t>Quality Control: </a:t>
            </a:r>
          </a:p>
          <a:p>
            <a:pPr lvl="1">
              <a:lnSpc>
                <a:spcPct val="120000"/>
              </a:lnSpc>
              <a:buFont typeface="Wingdings" panose="05000000000000000000" pitchFamily="2" charset="2"/>
              <a:buChar char="§"/>
            </a:pPr>
            <a:r>
              <a:rPr lang="en-US" sz="1600" dirty="0"/>
              <a:t>Baker Tilly matched peer positions to Ulster County’s benchmark positions based on a 75% overlap in duties and responsibilities, not just a title for title match. </a:t>
            </a:r>
          </a:p>
          <a:p>
            <a:pPr lvl="1">
              <a:lnSpc>
                <a:spcPct val="120000"/>
              </a:lnSpc>
              <a:buFont typeface="Wingdings" panose="05000000000000000000" pitchFamily="2" charset="2"/>
              <a:buChar char="§"/>
            </a:pPr>
            <a:r>
              <a:rPr lang="en-US" sz="1600" dirty="0"/>
              <a:t>Further, Baker Tilly required </a:t>
            </a:r>
            <a:r>
              <a:rPr lang="en-US" sz="1600" u="sng" dirty="0"/>
              <a:t>at least three matches per benchmark position </a:t>
            </a:r>
            <a:r>
              <a:rPr lang="en-US" sz="1600" dirty="0"/>
              <a:t>to determine a market value. Positions that had insufficient data (less than three matches) are identified as such in the market results. </a:t>
            </a:r>
          </a:p>
          <a:p>
            <a:pPr lvl="1">
              <a:lnSpc>
                <a:spcPct val="120000"/>
              </a:lnSpc>
              <a:buFont typeface="Wingdings" panose="05000000000000000000" pitchFamily="2" charset="2"/>
              <a:buChar char="§"/>
            </a:pPr>
            <a:r>
              <a:rPr lang="en-US" sz="1600" dirty="0"/>
              <a:t>Benchmarks with sufficient data had 5.41 matches on average</a:t>
            </a:r>
            <a:r>
              <a:rPr lang="en-US" sz="1600" b="1" dirty="0"/>
              <a:t>.</a:t>
            </a:r>
          </a:p>
          <a:p>
            <a:pPr>
              <a:lnSpc>
                <a:spcPct val="120000"/>
              </a:lnSpc>
              <a:buFont typeface="Wingdings" panose="05000000000000000000" pitchFamily="2" charset="2"/>
              <a:buChar char="§"/>
            </a:pPr>
            <a:r>
              <a:rPr lang="en-US" sz="1600" b="1" dirty="0"/>
              <a:t>Market Results:</a:t>
            </a:r>
          </a:p>
          <a:p>
            <a:pPr lvl="1">
              <a:lnSpc>
                <a:spcPct val="120000"/>
              </a:lnSpc>
              <a:buFont typeface="Wingdings" panose="05000000000000000000" pitchFamily="2" charset="2"/>
              <a:buChar char="§"/>
            </a:pPr>
            <a:r>
              <a:rPr lang="en-US" sz="1600" dirty="0"/>
              <a:t> In total, 424 of Ulster County’s positions were included in the survey as benchmark positions. </a:t>
            </a:r>
          </a:p>
          <a:p>
            <a:pPr lvl="1">
              <a:lnSpc>
                <a:spcPct val="120000"/>
              </a:lnSpc>
              <a:buFont typeface="Wingdings" panose="05000000000000000000" pitchFamily="2" charset="2"/>
              <a:buChar char="§"/>
            </a:pPr>
            <a:r>
              <a:rPr lang="en-US" sz="1600" dirty="0"/>
              <a:t>Baker Tilly requested pay ranges. (minimum to maximum) and calculated for the midpoint of each collected range. </a:t>
            </a:r>
          </a:p>
          <a:p>
            <a:pPr lvl="1">
              <a:lnSpc>
                <a:spcPct val="120000"/>
              </a:lnSpc>
              <a:buFont typeface="Wingdings" panose="05000000000000000000" pitchFamily="2" charset="2"/>
              <a:buChar char="§"/>
            </a:pPr>
            <a:r>
              <a:rPr lang="en-US" sz="1600" dirty="0"/>
              <a:t>Of the 424 benchmark positions, 98 positions received insufficient data, and the market value was not able to be calculated. </a:t>
            </a:r>
          </a:p>
          <a:p>
            <a:pPr lvl="1">
              <a:lnSpc>
                <a:spcPct val="120000"/>
              </a:lnSpc>
              <a:buFont typeface="Wingdings" panose="05000000000000000000" pitchFamily="2" charset="2"/>
              <a:buChar char="§"/>
            </a:pPr>
            <a:r>
              <a:rPr lang="en-US" sz="1600" dirty="0"/>
              <a:t>Overall, market values were established for 326 of the benchmark positions (76.8%).</a:t>
            </a:r>
          </a:p>
          <a:p>
            <a:pPr>
              <a:lnSpc>
                <a:spcPct val="120000"/>
              </a:lnSpc>
              <a:buFont typeface="Wingdings" panose="05000000000000000000" pitchFamily="2" charset="2"/>
              <a:buChar char="§"/>
            </a:pPr>
            <a:endParaRPr lang="en-US" sz="2000" dirty="0"/>
          </a:p>
          <a:p>
            <a:pPr marL="0" indent="0">
              <a:lnSpc>
                <a:spcPct val="120000"/>
              </a:lnSpc>
              <a:buNone/>
            </a:pPr>
            <a:endParaRPr lang="en-US" sz="2000" dirty="0"/>
          </a:p>
        </p:txBody>
      </p:sp>
    </p:spTree>
    <p:extLst>
      <p:ext uri="{BB962C8B-B14F-4D97-AF65-F5344CB8AC3E}">
        <p14:creationId xmlns:p14="http://schemas.microsoft.com/office/powerpoint/2010/main" val="137303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3DBA-C9DF-C2A6-6BEC-3ABFDC1C0F07}"/>
              </a:ext>
            </a:extLst>
          </p:cNvPr>
          <p:cNvSpPr>
            <a:spLocks noGrp="1"/>
          </p:cNvSpPr>
          <p:nvPr>
            <p:ph type="title"/>
          </p:nvPr>
        </p:nvSpPr>
        <p:spPr/>
        <p:txBody>
          <a:bodyPr/>
          <a:lstStyle/>
          <a:p>
            <a:r>
              <a:rPr lang="en-US" dirty="0"/>
              <a:t>Pay Plan Development: Current Plans</a:t>
            </a:r>
          </a:p>
        </p:txBody>
      </p:sp>
      <p:sp>
        <p:nvSpPr>
          <p:cNvPr id="3" name="Text Placeholder 2">
            <a:extLst>
              <a:ext uri="{FF2B5EF4-FFF2-40B4-BE49-F238E27FC236}">
                <a16:creationId xmlns:a16="http://schemas.microsoft.com/office/drawing/2014/main" id="{7A18B4EB-CD1F-9A27-6205-CC19096BE83D}"/>
              </a:ext>
            </a:extLst>
          </p:cNvPr>
          <p:cNvSpPr>
            <a:spLocks noGrp="1"/>
          </p:cNvSpPr>
          <p:nvPr>
            <p:ph type="body" sz="quarter" idx="13"/>
          </p:nvPr>
        </p:nvSpPr>
        <p:spPr/>
        <p:txBody>
          <a:bodyPr/>
          <a:lstStyle/>
          <a:p>
            <a:r>
              <a:rPr lang="en-US" dirty="0"/>
              <a:t>Phase 4</a:t>
            </a:r>
          </a:p>
        </p:txBody>
      </p:sp>
      <p:pic>
        <p:nvPicPr>
          <p:cNvPr id="36" name="Content Placeholder 35">
            <a:extLst>
              <a:ext uri="{FF2B5EF4-FFF2-40B4-BE49-F238E27FC236}">
                <a16:creationId xmlns:a16="http://schemas.microsoft.com/office/drawing/2014/main" id="{4F72B94E-18F4-C993-0542-E245150C9765}"/>
              </a:ext>
            </a:extLst>
          </p:cNvPr>
          <p:cNvPicPr>
            <a:picLocks noGrp="1" noChangeAspect="1"/>
          </p:cNvPicPr>
          <p:nvPr>
            <p:ph sz="quarter" idx="14"/>
          </p:nvPr>
        </p:nvPicPr>
        <p:blipFill>
          <a:blip r:embed="rId2"/>
          <a:stretch>
            <a:fillRect/>
          </a:stretch>
        </p:blipFill>
        <p:spPr>
          <a:xfrm>
            <a:off x="440378" y="1360446"/>
            <a:ext cx="3552825" cy="3743325"/>
          </a:xfrm>
          <a:prstGeom prst="rect">
            <a:avLst/>
          </a:prstGeom>
          <a:solidFill>
            <a:schemeClr val="bg1"/>
          </a:solidFill>
        </p:spPr>
      </p:pic>
      <p:pic>
        <p:nvPicPr>
          <p:cNvPr id="37" name="Picture 36">
            <a:extLst>
              <a:ext uri="{FF2B5EF4-FFF2-40B4-BE49-F238E27FC236}">
                <a16:creationId xmlns:a16="http://schemas.microsoft.com/office/drawing/2014/main" id="{1A60BD73-C8FC-2689-BD11-BD0BA98EA25C}"/>
              </a:ext>
            </a:extLst>
          </p:cNvPr>
          <p:cNvPicPr>
            <a:picLocks noChangeAspect="1"/>
          </p:cNvPicPr>
          <p:nvPr/>
        </p:nvPicPr>
        <p:blipFill>
          <a:blip r:embed="rId3"/>
          <a:stretch>
            <a:fillRect/>
          </a:stretch>
        </p:blipFill>
        <p:spPr>
          <a:xfrm>
            <a:off x="440378" y="5237458"/>
            <a:ext cx="3552825" cy="1476375"/>
          </a:xfrm>
          <a:prstGeom prst="rect">
            <a:avLst/>
          </a:prstGeom>
          <a:solidFill>
            <a:schemeClr val="bg1"/>
          </a:solidFill>
        </p:spPr>
      </p:pic>
      <p:pic>
        <p:nvPicPr>
          <p:cNvPr id="38" name="Picture 37">
            <a:extLst>
              <a:ext uri="{FF2B5EF4-FFF2-40B4-BE49-F238E27FC236}">
                <a16:creationId xmlns:a16="http://schemas.microsoft.com/office/drawing/2014/main" id="{1F6342F5-1578-990D-C127-2578B353CE43}"/>
              </a:ext>
            </a:extLst>
          </p:cNvPr>
          <p:cNvPicPr>
            <a:picLocks noChangeAspect="1"/>
          </p:cNvPicPr>
          <p:nvPr/>
        </p:nvPicPr>
        <p:blipFill>
          <a:blip r:embed="rId4"/>
          <a:stretch>
            <a:fillRect/>
          </a:stretch>
        </p:blipFill>
        <p:spPr>
          <a:xfrm>
            <a:off x="4179682" y="2112685"/>
            <a:ext cx="3352800" cy="1638300"/>
          </a:xfrm>
          <a:prstGeom prst="rect">
            <a:avLst/>
          </a:prstGeom>
          <a:solidFill>
            <a:schemeClr val="bg1"/>
          </a:solidFill>
        </p:spPr>
      </p:pic>
      <p:pic>
        <p:nvPicPr>
          <p:cNvPr id="39" name="Picture 38">
            <a:extLst>
              <a:ext uri="{FF2B5EF4-FFF2-40B4-BE49-F238E27FC236}">
                <a16:creationId xmlns:a16="http://schemas.microsoft.com/office/drawing/2014/main" id="{E37639DA-DBB0-AF71-4017-EAB02522EF9F}"/>
              </a:ext>
            </a:extLst>
          </p:cNvPr>
          <p:cNvPicPr>
            <a:picLocks noChangeAspect="1"/>
          </p:cNvPicPr>
          <p:nvPr/>
        </p:nvPicPr>
        <p:blipFill>
          <a:blip r:embed="rId5"/>
          <a:stretch>
            <a:fillRect/>
          </a:stretch>
        </p:blipFill>
        <p:spPr>
          <a:xfrm>
            <a:off x="4179682" y="4084360"/>
            <a:ext cx="3352800" cy="1638300"/>
          </a:xfrm>
          <a:prstGeom prst="rect">
            <a:avLst/>
          </a:prstGeom>
          <a:solidFill>
            <a:schemeClr val="bg1"/>
          </a:solidFill>
        </p:spPr>
      </p:pic>
      <p:pic>
        <p:nvPicPr>
          <p:cNvPr id="40" name="Picture 39">
            <a:extLst>
              <a:ext uri="{FF2B5EF4-FFF2-40B4-BE49-F238E27FC236}">
                <a16:creationId xmlns:a16="http://schemas.microsoft.com/office/drawing/2014/main" id="{3AF55B84-BDB3-5A35-BA5E-9C0ED40CD8BD}"/>
              </a:ext>
            </a:extLst>
          </p:cNvPr>
          <p:cNvPicPr>
            <a:picLocks noChangeAspect="1"/>
          </p:cNvPicPr>
          <p:nvPr/>
        </p:nvPicPr>
        <p:blipFill>
          <a:blip r:embed="rId6"/>
          <a:stretch>
            <a:fillRect/>
          </a:stretch>
        </p:blipFill>
        <p:spPr>
          <a:xfrm>
            <a:off x="7718962" y="1360446"/>
            <a:ext cx="4133850" cy="990600"/>
          </a:xfrm>
          <a:prstGeom prst="rect">
            <a:avLst/>
          </a:prstGeom>
          <a:solidFill>
            <a:schemeClr val="bg1"/>
          </a:solidFill>
        </p:spPr>
      </p:pic>
      <p:pic>
        <p:nvPicPr>
          <p:cNvPr id="41" name="Picture 40">
            <a:extLst>
              <a:ext uri="{FF2B5EF4-FFF2-40B4-BE49-F238E27FC236}">
                <a16:creationId xmlns:a16="http://schemas.microsoft.com/office/drawing/2014/main" id="{B1B25B4E-0BFA-D115-7E75-DD5E9ED2D2C8}"/>
              </a:ext>
            </a:extLst>
          </p:cNvPr>
          <p:cNvPicPr>
            <a:picLocks noChangeAspect="1"/>
          </p:cNvPicPr>
          <p:nvPr/>
        </p:nvPicPr>
        <p:blipFill>
          <a:blip r:embed="rId7"/>
          <a:stretch>
            <a:fillRect/>
          </a:stretch>
        </p:blipFill>
        <p:spPr>
          <a:xfrm>
            <a:off x="7718962" y="2541898"/>
            <a:ext cx="4133850" cy="990600"/>
          </a:xfrm>
          <a:prstGeom prst="rect">
            <a:avLst/>
          </a:prstGeom>
          <a:solidFill>
            <a:schemeClr val="bg1"/>
          </a:solidFill>
        </p:spPr>
      </p:pic>
      <p:pic>
        <p:nvPicPr>
          <p:cNvPr id="42" name="Picture 41">
            <a:extLst>
              <a:ext uri="{FF2B5EF4-FFF2-40B4-BE49-F238E27FC236}">
                <a16:creationId xmlns:a16="http://schemas.microsoft.com/office/drawing/2014/main" id="{33DEE7A7-62CA-D3FF-2E6C-74B8423B9C84}"/>
              </a:ext>
            </a:extLst>
          </p:cNvPr>
          <p:cNvPicPr>
            <a:picLocks noChangeAspect="1"/>
          </p:cNvPicPr>
          <p:nvPr/>
        </p:nvPicPr>
        <p:blipFill>
          <a:blip r:embed="rId8"/>
          <a:stretch>
            <a:fillRect/>
          </a:stretch>
        </p:blipFill>
        <p:spPr>
          <a:xfrm>
            <a:off x="7718962" y="3750985"/>
            <a:ext cx="4133850" cy="1152525"/>
          </a:xfrm>
          <a:prstGeom prst="rect">
            <a:avLst/>
          </a:prstGeom>
          <a:solidFill>
            <a:schemeClr val="bg1"/>
          </a:solidFill>
        </p:spPr>
      </p:pic>
      <p:pic>
        <p:nvPicPr>
          <p:cNvPr id="43" name="Picture 42">
            <a:extLst>
              <a:ext uri="{FF2B5EF4-FFF2-40B4-BE49-F238E27FC236}">
                <a16:creationId xmlns:a16="http://schemas.microsoft.com/office/drawing/2014/main" id="{E75FD60A-6229-5A55-86AF-735849983687}"/>
              </a:ext>
            </a:extLst>
          </p:cNvPr>
          <p:cNvPicPr>
            <a:picLocks noChangeAspect="1"/>
          </p:cNvPicPr>
          <p:nvPr/>
        </p:nvPicPr>
        <p:blipFill>
          <a:blip r:embed="rId9"/>
          <a:stretch>
            <a:fillRect/>
          </a:stretch>
        </p:blipFill>
        <p:spPr>
          <a:xfrm>
            <a:off x="7718962" y="5075533"/>
            <a:ext cx="4133850" cy="1638300"/>
          </a:xfrm>
          <a:prstGeom prst="rect">
            <a:avLst/>
          </a:prstGeom>
          <a:solidFill>
            <a:schemeClr val="bg1"/>
          </a:solidFill>
        </p:spPr>
      </p:pic>
    </p:spTree>
    <p:extLst>
      <p:ext uri="{BB962C8B-B14F-4D97-AF65-F5344CB8AC3E}">
        <p14:creationId xmlns:p14="http://schemas.microsoft.com/office/powerpoint/2010/main" val="295930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7521E-664F-F926-7BCE-815E3AA09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6B4F6-8BAD-A250-2B1F-D10230C7FC66}"/>
              </a:ext>
            </a:extLst>
          </p:cNvPr>
          <p:cNvSpPr>
            <a:spLocks noGrp="1"/>
          </p:cNvSpPr>
          <p:nvPr>
            <p:ph type="title"/>
          </p:nvPr>
        </p:nvSpPr>
        <p:spPr/>
        <p:txBody>
          <a:bodyPr/>
          <a:lstStyle/>
          <a:p>
            <a:r>
              <a:rPr lang="en-US" dirty="0"/>
              <a:t>Pay Plan Development: Current Plans</a:t>
            </a:r>
          </a:p>
        </p:txBody>
      </p:sp>
      <p:sp>
        <p:nvSpPr>
          <p:cNvPr id="3" name="Text Placeholder 2">
            <a:extLst>
              <a:ext uri="{FF2B5EF4-FFF2-40B4-BE49-F238E27FC236}">
                <a16:creationId xmlns:a16="http://schemas.microsoft.com/office/drawing/2014/main" id="{80156FB5-9E2F-FD85-026F-1E902734A2A5}"/>
              </a:ext>
            </a:extLst>
          </p:cNvPr>
          <p:cNvSpPr>
            <a:spLocks noGrp="1"/>
          </p:cNvSpPr>
          <p:nvPr>
            <p:ph type="body" sz="quarter" idx="13"/>
          </p:nvPr>
        </p:nvSpPr>
        <p:spPr/>
        <p:txBody>
          <a:bodyPr/>
          <a:lstStyle/>
          <a:p>
            <a:r>
              <a:rPr lang="en-US" dirty="0"/>
              <a:t>Phase 4</a:t>
            </a:r>
          </a:p>
        </p:txBody>
      </p:sp>
      <p:pic>
        <p:nvPicPr>
          <p:cNvPr id="6" name="Content Placeholder 5">
            <a:extLst>
              <a:ext uri="{FF2B5EF4-FFF2-40B4-BE49-F238E27FC236}">
                <a16:creationId xmlns:a16="http://schemas.microsoft.com/office/drawing/2014/main" id="{DB71E517-DE94-DEA2-333C-7D67790FC45E}"/>
              </a:ext>
            </a:extLst>
          </p:cNvPr>
          <p:cNvPicPr>
            <a:picLocks noGrp="1" noChangeAspect="1"/>
          </p:cNvPicPr>
          <p:nvPr>
            <p:ph sz="quarter" idx="14"/>
          </p:nvPr>
        </p:nvPicPr>
        <p:blipFill>
          <a:blip r:embed="rId2"/>
          <a:stretch>
            <a:fillRect/>
          </a:stretch>
        </p:blipFill>
        <p:spPr>
          <a:xfrm>
            <a:off x="456360" y="1536661"/>
            <a:ext cx="4133850" cy="2286000"/>
          </a:xfrm>
          <a:prstGeom prst="rect">
            <a:avLst/>
          </a:prstGeom>
          <a:solidFill>
            <a:schemeClr val="bg1"/>
          </a:solidFill>
        </p:spPr>
      </p:pic>
      <p:pic>
        <p:nvPicPr>
          <p:cNvPr id="7" name="Picture 6">
            <a:extLst>
              <a:ext uri="{FF2B5EF4-FFF2-40B4-BE49-F238E27FC236}">
                <a16:creationId xmlns:a16="http://schemas.microsoft.com/office/drawing/2014/main" id="{211EA4AF-94CA-8A6A-09EB-BD0A5713CAE0}"/>
              </a:ext>
            </a:extLst>
          </p:cNvPr>
          <p:cNvPicPr>
            <a:picLocks noChangeAspect="1"/>
          </p:cNvPicPr>
          <p:nvPr/>
        </p:nvPicPr>
        <p:blipFill>
          <a:blip r:embed="rId3"/>
          <a:stretch>
            <a:fillRect/>
          </a:stretch>
        </p:blipFill>
        <p:spPr>
          <a:xfrm>
            <a:off x="456360" y="4043362"/>
            <a:ext cx="4133850" cy="828675"/>
          </a:xfrm>
          <a:prstGeom prst="rect">
            <a:avLst/>
          </a:prstGeom>
          <a:solidFill>
            <a:schemeClr val="bg1"/>
          </a:solidFill>
        </p:spPr>
      </p:pic>
      <p:pic>
        <p:nvPicPr>
          <p:cNvPr id="9" name="Picture 8">
            <a:extLst>
              <a:ext uri="{FF2B5EF4-FFF2-40B4-BE49-F238E27FC236}">
                <a16:creationId xmlns:a16="http://schemas.microsoft.com/office/drawing/2014/main" id="{08BB2104-5370-8A67-4084-658168F9B94B}"/>
              </a:ext>
            </a:extLst>
          </p:cNvPr>
          <p:cNvPicPr>
            <a:picLocks noChangeAspect="1"/>
          </p:cNvPicPr>
          <p:nvPr/>
        </p:nvPicPr>
        <p:blipFill>
          <a:blip r:embed="rId4"/>
          <a:stretch>
            <a:fillRect/>
          </a:stretch>
        </p:blipFill>
        <p:spPr>
          <a:xfrm>
            <a:off x="546847" y="5225080"/>
            <a:ext cx="3952875" cy="1152525"/>
          </a:xfrm>
          <a:prstGeom prst="rect">
            <a:avLst/>
          </a:prstGeom>
          <a:solidFill>
            <a:schemeClr val="bg1"/>
          </a:solidFill>
        </p:spPr>
      </p:pic>
      <p:sp>
        <p:nvSpPr>
          <p:cNvPr id="10" name="TextBox 9">
            <a:extLst>
              <a:ext uri="{FF2B5EF4-FFF2-40B4-BE49-F238E27FC236}">
                <a16:creationId xmlns:a16="http://schemas.microsoft.com/office/drawing/2014/main" id="{1BA4D554-9E50-5D10-D4EA-66264E5E77A5}"/>
              </a:ext>
            </a:extLst>
          </p:cNvPr>
          <p:cNvSpPr txBox="1"/>
          <p:nvPr/>
        </p:nvSpPr>
        <p:spPr>
          <a:xfrm>
            <a:off x="5678648" y="1997839"/>
            <a:ext cx="4816443" cy="2862322"/>
          </a:xfrm>
          <a:prstGeom prst="rect">
            <a:avLst/>
          </a:prstGeom>
          <a:noFill/>
        </p:spPr>
        <p:txBody>
          <a:bodyPr wrap="square" rtlCol="0">
            <a:spAutoFit/>
          </a:bodyPr>
          <a:lstStyle/>
          <a:p>
            <a:r>
              <a:rPr lang="en-US" b="1" dirty="0"/>
              <a:t>Observations</a:t>
            </a:r>
          </a:p>
          <a:p>
            <a:pPr marL="285750" indent="-285750">
              <a:buFont typeface="Arial" panose="020B0604020202020204" pitchFamily="34" charset="0"/>
              <a:buChar char="•"/>
            </a:pPr>
            <a:r>
              <a:rPr lang="en-US" dirty="0"/>
              <a:t>Multiple Pay Plans</a:t>
            </a:r>
          </a:p>
          <a:p>
            <a:pPr marL="285750" indent="-285750">
              <a:buFont typeface="Arial" panose="020B0604020202020204" pitchFamily="34" charset="0"/>
              <a:buChar char="•"/>
            </a:pPr>
            <a:r>
              <a:rPr lang="en-US" dirty="0"/>
              <a:t>Some positions not assigned to a pay plan</a:t>
            </a:r>
          </a:p>
          <a:p>
            <a:pPr marL="285750" indent="-285750">
              <a:buFont typeface="Arial" panose="020B0604020202020204" pitchFamily="34" charset="0"/>
              <a:buChar char="•"/>
            </a:pPr>
            <a:r>
              <a:rPr lang="en-US" dirty="0"/>
              <a:t>Inconsistent / no trend in:</a:t>
            </a:r>
          </a:p>
          <a:p>
            <a:pPr marL="742950" lvl="1" indent="-285750">
              <a:buFont typeface="Wingdings" panose="05000000000000000000" pitchFamily="2" charset="2"/>
              <a:buChar char="Ø"/>
            </a:pPr>
            <a:r>
              <a:rPr lang="en-US" dirty="0"/>
              <a:t>Midpoint Differentials</a:t>
            </a:r>
          </a:p>
          <a:p>
            <a:pPr marL="742950" lvl="1" indent="-285750">
              <a:buFont typeface="Wingdings" panose="05000000000000000000" pitchFamily="2" charset="2"/>
              <a:buChar char="Ø"/>
            </a:pPr>
            <a:r>
              <a:rPr lang="en-US" dirty="0"/>
              <a:t>Step Differentials</a:t>
            </a:r>
          </a:p>
          <a:p>
            <a:pPr marL="742950" lvl="1" indent="-285750">
              <a:buFont typeface="Wingdings" panose="05000000000000000000" pitchFamily="2" charset="2"/>
              <a:buChar char="Ø"/>
            </a:pPr>
            <a:r>
              <a:rPr lang="en-US" dirty="0"/>
              <a:t>Number of steps / grades</a:t>
            </a:r>
          </a:p>
          <a:p>
            <a:pPr marL="742950" lvl="1" indent="-285750">
              <a:buFont typeface="Wingdings" panose="05000000000000000000" pitchFamily="2" charset="2"/>
              <a:buChar char="Ø"/>
            </a:pPr>
            <a:r>
              <a:rPr lang="en-US" dirty="0"/>
              <a:t>Range Spreads</a:t>
            </a:r>
          </a:p>
          <a:p>
            <a:pPr marL="285750" indent="-285750">
              <a:buFont typeface="Arial" panose="020B0604020202020204" pitchFamily="34" charset="0"/>
              <a:buChar char="•"/>
            </a:pPr>
            <a:r>
              <a:rPr lang="en-US" dirty="0"/>
              <a:t>Significant overlap exists in salary ranges.</a:t>
            </a:r>
          </a:p>
          <a:p>
            <a:pPr marL="285750" indent="-285750">
              <a:buFont typeface="Arial" panose="020B0604020202020204" pitchFamily="34" charset="0"/>
              <a:buChar char="•"/>
            </a:pPr>
            <a:r>
              <a:rPr lang="en-US" dirty="0"/>
              <a:t>Annual work hours vary considerably.</a:t>
            </a:r>
          </a:p>
        </p:txBody>
      </p:sp>
    </p:spTree>
    <p:extLst>
      <p:ext uri="{BB962C8B-B14F-4D97-AF65-F5344CB8AC3E}">
        <p14:creationId xmlns:p14="http://schemas.microsoft.com/office/powerpoint/2010/main" val="2140156682"/>
      </p:ext>
    </p:extLst>
  </p:cSld>
  <p:clrMapOvr>
    <a:masterClrMapping/>
  </p:clrMapOvr>
</p:sld>
</file>

<file path=ppt/theme/theme1.xml><?xml version="1.0" encoding="utf-8"?>
<a:theme xmlns:a="http://schemas.openxmlformats.org/drawingml/2006/main" name="Baker Tilly Full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ker Tilly Basic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0C196AB2FD4A40832FDBA70DDBF741" ma:contentTypeVersion="10" ma:contentTypeDescription="Create a new document." ma:contentTypeScope="" ma:versionID="6647b58f30d243df4307bf973b91739e">
  <xsd:schema xmlns:xsd="http://www.w3.org/2001/XMLSchema" xmlns:xs="http://www.w3.org/2001/XMLSchema" xmlns:p="http://schemas.microsoft.com/office/2006/metadata/properties" xmlns:ns2="9af2e16f-e436-46b3-895e-d9c48e8cb259" xmlns:ns3="4f854c13-3f13-4ec8-89ba-ad45679e1551" targetNamespace="http://schemas.microsoft.com/office/2006/metadata/properties" ma:root="true" ma:fieldsID="b038431edae96e0ec90262b58cc55f66" ns2:_="" ns3:_="">
    <xsd:import namespace="9af2e16f-e436-46b3-895e-d9c48e8cb259"/>
    <xsd:import namespace="4f854c13-3f13-4ec8-89ba-ad45679e155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2e16f-e436-46b3-895e-d9c48e8cb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854c13-3f13-4ec8-89ba-ad45679e155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3C4105-9F41-4B89-9F19-39D6883B4963}">
  <ds:schemaRefs>
    <ds:schemaRef ds:uri="http://schemas.microsoft.com/sharepoint/v3/contenttype/forms"/>
  </ds:schemaRefs>
</ds:datastoreItem>
</file>

<file path=customXml/itemProps2.xml><?xml version="1.0" encoding="utf-8"?>
<ds:datastoreItem xmlns:ds="http://schemas.openxmlformats.org/officeDocument/2006/customXml" ds:itemID="{5A64E1A4-F01A-4471-82B2-E6358FAB2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2e16f-e436-46b3-895e-d9c48e8cb259"/>
    <ds:schemaRef ds:uri="4f854c13-3f13-4ec8-89ba-ad45679e15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681113-880C-437B-B168-9CCB6B2EC1E7}">
  <ds:schemaRefs>
    <ds:schemaRef ds:uri="http://schemas.microsoft.com/office/2006/metadata/properties"/>
    <ds:schemaRef ds:uri="http://purl.org/dc/elements/1.1/"/>
    <ds:schemaRef ds:uri="http://purl.org/dc/dcmitype/"/>
    <ds:schemaRef ds:uri="6d11c14f-cdf2-4d3e-9f65-9d72ff74f2d2"/>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5facefd2-3ade-40c5-a64a-e3ab67b34903"/>
  </ds:schemaRefs>
</ds:datastoreItem>
</file>

<file path=docProps/app.xml><?xml version="1.0" encoding="utf-8"?>
<Properties xmlns="http://schemas.openxmlformats.org/officeDocument/2006/extended-properties" xmlns:vt="http://schemas.openxmlformats.org/officeDocument/2006/docPropsVTypes">
  <Template>Office Theme</Template>
  <TotalTime>14163</TotalTime>
  <Words>2220</Words>
  <Application>Microsoft Office PowerPoint</Application>
  <PresentationFormat>Widescreen</PresentationFormat>
  <Paragraphs>316</Paragraphs>
  <Slides>23</Slides>
  <Notes>7</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Baker Tilly Full Deck</vt:lpstr>
      <vt:lpstr>Baker Tilly Basic Deck</vt:lpstr>
      <vt:lpstr>Ulster County, NY</vt:lpstr>
      <vt:lpstr>Project Overview</vt:lpstr>
      <vt:lpstr>Internal Review: Job Evaluation</vt:lpstr>
      <vt:lpstr>Market Assessment: Peer Organizations</vt:lpstr>
      <vt:lpstr>Market Assessments: Survey Approach</vt:lpstr>
      <vt:lpstr>Market Assessment: Cost of Labor Differentials</vt:lpstr>
      <vt:lpstr>Market Assessments: Survey Results</vt:lpstr>
      <vt:lpstr>Pay Plan Development: Current Plans</vt:lpstr>
      <vt:lpstr>Pay Plan Development: Current Plans</vt:lpstr>
      <vt:lpstr>Pay Plan Development: Current Plans</vt:lpstr>
      <vt:lpstr>Pay Plan Development: Current Plans</vt:lpstr>
      <vt:lpstr>Pay Plan Development: Proposed</vt:lpstr>
      <vt:lpstr>Pay Plan Development: Proposed</vt:lpstr>
      <vt:lpstr>Pay Plan Development: Regression Analysis</vt:lpstr>
      <vt:lpstr>Pay Plan Development: Grade Assignments</vt:lpstr>
      <vt:lpstr>Implementation Cost Analysis</vt:lpstr>
      <vt:lpstr>Implementation Scenarios</vt:lpstr>
      <vt:lpstr>Scenario 1 Example</vt:lpstr>
      <vt:lpstr>Implementation Scenarios</vt:lpstr>
      <vt:lpstr>Scenario 2 Example</vt:lpstr>
      <vt:lpstr>Implementation Scenarios</vt:lpstr>
      <vt:lpstr>Scenario 2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Samosky, Jane</dc:creator>
  <cp:lastModifiedBy>Jamie Capuano</cp:lastModifiedBy>
  <cp:revision>186</cp:revision>
  <dcterms:created xsi:type="dcterms:W3CDTF">2022-05-23T15:21:51Z</dcterms:created>
  <dcterms:modified xsi:type="dcterms:W3CDTF">2026-04-29T17:23:25Z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0x010100290C196AB2FD4A40832FDBA70DDBF741</vt:lpwstr>
  </property>
  <property fmtid="{D5CDD505-2E9C-101B-9397-08002B2CF9AE}" pid="3" name="MediaServiceImageTags">
    <vt:lpwstr/>
  </property>
</Properties>
</file>